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5036" r:id="rId1"/>
    <p:sldMasterId id="2147485094" r:id="rId2"/>
    <p:sldMasterId id="2147485113" r:id="rId3"/>
    <p:sldMasterId id="2147485126" r:id="rId4"/>
    <p:sldMasterId id="2147485145" r:id="rId5"/>
  </p:sldMasterIdLst>
  <p:notesMasterIdLst>
    <p:notesMasterId r:id="rId52"/>
  </p:notesMasterIdLst>
  <p:sldIdLst>
    <p:sldId id="256" r:id="rId6"/>
    <p:sldId id="257" r:id="rId7"/>
    <p:sldId id="268" r:id="rId8"/>
    <p:sldId id="269" r:id="rId9"/>
    <p:sldId id="258" r:id="rId10"/>
    <p:sldId id="259" r:id="rId11"/>
    <p:sldId id="260" r:id="rId12"/>
    <p:sldId id="267" r:id="rId13"/>
    <p:sldId id="261" r:id="rId14"/>
    <p:sldId id="266" r:id="rId15"/>
    <p:sldId id="270"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303" r:id="rId34"/>
    <p:sldId id="304" r:id="rId35"/>
    <p:sldId id="294" r:id="rId36"/>
    <p:sldId id="289" r:id="rId37"/>
    <p:sldId id="290" r:id="rId38"/>
    <p:sldId id="291" r:id="rId39"/>
    <p:sldId id="292" r:id="rId40"/>
    <p:sldId id="293" r:id="rId41"/>
    <p:sldId id="295" r:id="rId42"/>
    <p:sldId id="296" r:id="rId43"/>
    <p:sldId id="297" r:id="rId44"/>
    <p:sldId id="298" r:id="rId45"/>
    <p:sldId id="299" r:id="rId46"/>
    <p:sldId id="300" r:id="rId47"/>
    <p:sldId id="301" r:id="rId48"/>
    <p:sldId id="302" r:id="rId49"/>
    <p:sldId id="263" r:id="rId50"/>
    <p:sldId id="264" r:id="rId5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70" autoAdjust="0"/>
    <p:restoredTop sz="72170" autoAdjust="0"/>
  </p:normalViewPr>
  <p:slideViewPr>
    <p:cSldViewPr snapToGrid="0" snapToObjects="1">
      <p:cViewPr varScale="1">
        <p:scale>
          <a:sx n="92" d="100"/>
          <a:sy n="92" d="100"/>
        </p:scale>
        <p:origin x="872" y="192"/>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50" Type="http://schemas.openxmlformats.org/officeDocument/2006/relationships/slide" Target="slides/slide45.xml"/><Relationship Id="rId51" Type="http://schemas.openxmlformats.org/officeDocument/2006/relationships/slide" Target="slides/slide46.xml"/><Relationship Id="rId52" Type="http://schemas.openxmlformats.org/officeDocument/2006/relationships/notesMaster" Target="notesMasters/notesMaster1.xml"/><Relationship Id="rId53" Type="http://schemas.openxmlformats.org/officeDocument/2006/relationships/presProps" Target="presProps.xml"/><Relationship Id="rId54" Type="http://schemas.openxmlformats.org/officeDocument/2006/relationships/viewProps" Target="viewProps.xml"/><Relationship Id="rId55" Type="http://schemas.openxmlformats.org/officeDocument/2006/relationships/theme" Target="theme/theme1.xml"/><Relationship Id="rId56" Type="http://schemas.openxmlformats.org/officeDocument/2006/relationships/tableStyles" Target="tableStyles.xml"/><Relationship Id="rId40" Type="http://schemas.openxmlformats.org/officeDocument/2006/relationships/slide" Target="slides/slide35.xml"/><Relationship Id="rId41" Type="http://schemas.openxmlformats.org/officeDocument/2006/relationships/slide" Target="slides/slide36.xml"/><Relationship Id="rId42" Type="http://schemas.openxmlformats.org/officeDocument/2006/relationships/slide" Target="slides/slide37.xml"/><Relationship Id="rId43" Type="http://schemas.openxmlformats.org/officeDocument/2006/relationships/slide" Target="slides/slide38.xml"/><Relationship Id="rId44" Type="http://schemas.openxmlformats.org/officeDocument/2006/relationships/slide" Target="slides/slide39.xml"/><Relationship Id="rId45" Type="http://schemas.openxmlformats.org/officeDocument/2006/relationships/slide" Target="slides/slide40.xml"/><Relationship Id="rId46" Type="http://schemas.openxmlformats.org/officeDocument/2006/relationships/slide" Target="slides/slide41.xml"/><Relationship Id="rId47" Type="http://schemas.openxmlformats.org/officeDocument/2006/relationships/slide" Target="slides/slide42.xml"/><Relationship Id="rId48" Type="http://schemas.openxmlformats.org/officeDocument/2006/relationships/slide" Target="slides/slide43.xml"/><Relationship Id="rId49" Type="http://schemas.openxmlformats.org/officeDocument/2006/relationships/slide" Target="slides/slide44.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9" Type="http://schemas.openxmlformats.org/officeDocument/2006/relationships/slide" Target="slides/slide4.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slide" Target="slides/slide30.xml"/><Relationship Id="rId36" Type="http://schemas.openxmlformats.org/officeDocument/2006/relationships/slide" Target="slides/slide31.xml"/><Relationship Id="rId37" Type="http://schemas.openxmlformats.org/officeDocument/2006/relationships/slide" Target="slides/slide32.xml"/><Relationship Id="rId38" Type="http://schemas.openxmlformats.org/officeDocument/2006/relationships/slide" Target="slides/slide33.xml"/><Relationship Id="rId39" Type="http://schemas.openxmlformats.org/officeDocument/2006/relationships/slide" Target="slides/slide34.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42BC239-7D6B-234C-BB48-240B14B359B9}" type="datetimeFigureOut">
              <a:rPr lang="en-US" smtClean="0"/>
              <a:t>1/13/16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784C55-7F1D-E646-AC04-7C44F435B141}" type="slidenum">
              <a:rPr lang="en-US" smtClean="0"/>
              <a:t>‹#›</a:t>
            </a:fld>
            <a:endParaRPr lang="en-US"/>
          </a:p>
        </p:txBody>
      </p:sp>
    </p:spTree>
    <p:extLst>
      <p:ext uri="{BB962C8B-B14F-4D97-AF65-F5344CB8AC3E}">
        <p14:creationId xmlns:p14="http://schemas.microsoft.com/office/powerpoint/2010/main" val="375795725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784C55-7F1D-E646-AC04-7C44F435B141}" type="slidenum">
              <a:rPr lang="en-US" smtClean="0"/>
              <a:t>1</a:t>
            </a:fld>
            <a:endParaRPr lang="en-US"/>
          </a:p>
        </p:txBody>
      </p:sp>
    </p:spTree>
    <p:extLst>
      <p:ext uri="{BB962C8B-B14F-4D97-AF65-F5344CB8AC3E}">
        <p14:creationId xmlns:p14="http://schemas.microsoft.com/office/powerpoint/2010/main" val="2431000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For </a:t>
            </a:r>
            <a:r>
              <a:rPr lang="en-US" sz="1200" kern="1200" dirty="0" err="1" smtClean="0">
                <a:solidFill>
                  <a:schemeClr val="tx1"/>
                </a:solidFill>
                <a:latin typeface="+mn-lt"/>
                <a:ea typeface="+mn-ea"/>
                <a:cs typeface="+mn-cs"/>
              </a:rPr>
              <a:t>ettercap</a:t>
            </a:r>
            <a:r>
              <a:rPr lang="en-US" sz="1200" kern="1200" baseline="0" dirty="0" smtClean="0">
                <a:solidFill>
                  <a:schemeClr val="tx1"/>
                </a:solidFill>
                <a:latin typeface="+mn-lt"/>
                <a:ea typeface="+mn-ea"/>
                <a:cs typeface="+mn-cs"/>
              </a:rPr>
              <a:t> to</a:t>
            </a:r>
            <a:r>
              <a:rPr lang="en-US" sz="1200" kern="1200" dirty="0" smtClean="0">
                <a:solidFill>
                  <a:schemeClr val="tx1"/>
                </a:solidFill>
                <a:latin typeface="+mn-lt"/>
                <a:ea typeface="+mn-ea"/>
                <a:cs typeface="+mn-cs"/>
              </a:rPr>
              <a:t> achieve this suppose your machine is host “customer”</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and your network router is “</a:t>
            </a:r>
            <a:r>
              <a:rPr lang="en-US" sz="1200" kern="1200" baseline="0" dirty="0" smtClean="0">
                <a:solidFill>
                  <a:schemeClr val="tx1"/>
                </a:solidFill>
                <a:latin typeface="+mn-lt"/>
                <a:ea typeface="+mn-ea"/>
                <a:cs typeface="+mn-cs"/>
              </a:rPr>
              <a:t>DNS Server”</a:t>
            </a:r>
            <a:r>
              <a:rPr lang="en-US" sz="1200" kern="1200" dirty="0" smtClean="0">
                <a:solidFill>
                  <a:schemeClr val="tx1"/>
                </a:solidFill>
                <a:latin typeface="+mn-lt"/>
                <a:ea typeface="+mn-ea"/>
                <a:cs typeface="+mn-cs"/>
              </a:rPr>
              <a:t>. “Customer” has IP-A and MAC-A, while “DNS</a:t>
            </a:r>
            <a:r>
              <a:rPr lang="en-US" sz="1200" kern="1200" baseline="0" dirty="0" smtClean="0">
                <a:solidFill>
                  <a:schemeClr val="tx1"/>
                </a:solidFill>
                <a:latin typeface="+mn-lt"/>
                <a:ea typeface="+mn-ea"/>
                <a:cs typeface="+mn-cs"/>
              </a:rPr>
              <a:t> server”</a:t>
            </a:r>
            <a:r>
              <a:rPr lang="en-US" sz="1200" kern="1200" dirty="0" smtClean="0">
                <a:solidFill>
                  <a:schemeClr val="tx1"/>
                </a:solidFill>
                <a:latin typeface="+mn-lt"/>
                <a:ea typeface="+mn-ea"/>
                <a:cs typeface="+mn-cs"/>
              </a:rPr>
              <a:t> has IP-B and MAC-B as IP address and MAC address respectively. Now, the hacker sends an ARP reply to the router mapping your IP (IP-A) with his machine’s MAC address and another ARP reply to your machine mapping routers IP with his machine’s MAC address. Now any message sent by your machine to router or from router to your machine will reach the hacker’s machine. The hacker can now switch on the ‘IP forwarding’ feature on his machine which lets the hacker’s machine to forward all the traffic to and from to your machine and router. This way the hacker’s machine sits right in the middle and can sniff or block the traffic.</a:t>
            </a:r>
            <a:endParaRPr lang="en-US" dirty="0"/>
          </a:p>
        </p:txBody>
      </p:sp>
      <p:sp>
        <p:nvSpPr>
          <p:cNvPr id="4" name="Slide Number Placeholder 3"/>
          <p:cNvSpPr>
            <a:spLocks noGrp="1"/>
          </p:cNvSpPr>
          <p:nvPr>
            <p:ph type="sldNum" sz="quarter" idx="10"/>
          </p:nvPr>
        </p:nvSpPr>
        <p:spPr/>
        <p:txBody>
          <a:bodyPr/>
          <a:lstStyle/>
          <a:p>
            <a:fld id="{78784C55-7F1D-E646-AC04-7C44F435B141}" type="slidenum">
              <a:rPr lang="en-US" smtClean="0"/>
              <a:t>30</a:t>
            </a:fld>
            <a:endParaRPr lang="en-US"/>
          </a:p>
        </p:txBody>
      </p:sp>
    </p:spTree>
    <p:extLst>
      <p:ext uri="{BB962C8B-B14F-4D97-AF65-F5344CB8AC3E}">
        <p14:creationId xmlns:p14="http://schemas.microsoft.com/office/powerpoint/2010/main" val="14177982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However if</a:t>
            </a:r>
            <a:r>
              <a:rPr lang="en-US" baseline="0" dirty="0" smtClean="0"/>
              <a:t> we have an https in front of Facebook, it doesn’t work. This is because we don’t have a certificate and the browser can’t authenticate our website</a:t>
            </a:r>
            <a:endParaRPr lang="en-US" dirty="0"/>
          </a:p>
        </p:txBody>
      </p:sp>
      <p:sp>
        <p:nvSpPr>
          <p:cNvPr id="4" name="Slide Number Placeholder 3"/>
          <p:cNvSpPr>
            <a:spLocks noGrp="1"/>
          </p:cNvSpPr>
          <p:nvPr>
            <p:ph type="sldNum" sz="quarter" idx="10"/>
          </p:nvPr>
        </p:nvSpPr>
        <p:spPr/>
        <p:txBody>
          <a:bodyPr/>
          <a:lstStyle/>
          <a:p>
            <a:fld id="{78784C55-7F1D-E646-AC04-7C44F435B141}" type="slidenum">
              <a:rPr lang="en-US" smtClean="0"/>
              <a:t>31</a:t>
            </a:fld>
            <a:endParaRPr lang="en-US"/>
          </a:p>
        </p:txBody>
      </p:sp>
    </p:spTree>
    <p:extLst>
      <p:ext uri="{BB962C8B-B14F-4D97-AF65-F5344CB8AC3E}">
        <p14:creationId xmlns:p14="http://schemas.microsoft.com/office/powerpoint/2010/main" val="7041598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 sure many of you have seen this before, unfortunately many people add the exception in order to access the website which could be dangerous. </a:t>
            </a:r>
            <a:endParaRPr lang="en-US" dirty="0"/>
          </a:p>
        </p:txBody>
      </p:sp>
      <p:sp>
        <p:nvSpPr>
          <p:cNvPr id="4" name="Slide Number Placeholder 3"/>
          <p:cNvSpPr>
            <a:spLocks noGrp="1"/>
          </p:cNvSpPr>
          <p:nvPr>
            <p:ph type="sldNum" sz="quarter" idx="10"/>
          </p:nvPr>
        </p:nvSpPr>
        <p:spPr/>
        <p:txBody>
          <a:bodyPr/>
          <a:lstStyle/>
          <a:p>
            <a:fld id="{78784C55-7F1D-E646-AC04-7C44F435B141}" type="slidenum">
              <a:rPr lang="en-US" smtClean="0"/>
              <a:t>41</a:t>
            </a:fld>
            <a:endParaRPr lang="en-US"/>
          </a:p>
        </p:txBody>
      </p:sp>
    </p:spTree>
    <p:extLst>
      <p:ext uri="{BB962C8B-B14F-4D97-AF65-F5344CB8AC3E}">
        <p14:creationId xmlns:p14="http://schemas.microsoft.com/office/powerpoint/2010/main" val="19621522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google chrome</a:t>
            </a:r>
            <a:r>
              <a:rPr lang="en-US" baseline="0" dirty="0" smtClean="0"/>
              <a:t> stops us from moving any further because the </a:t>
            </a:r>
            <a:r>
              <a:rPr lang="en-US" baseline="0" dirty="0" err="1" smtClean="0"/>
              <a:t>facebook</a:t>
            </a:r>
            <a:r>
              <a:rPr lang="en-US" baseline="0" dirty="0" smtClean="0"/>
              <a:t> uses HSTS which blocks our attempt at spoofing the page. This will be discussed a bit later</a:t>
            </a:r>
            <a:endParaRPr lang="en-US" dirty="0"/>
          </a:p>
        </p:txBody>
      </p:sp>
      <p:sp>
        <p:nvSpPr>
          <p:cNvPr id="4" name="Slide Number Placeholder 3"/>
          <p:cNvSpPr>
            <a:spLocks noGrp="1"/>
          </p:cNvSpPr>
          <p:nvPr>
            <p:ph type="sldNum" sz="quarter" idx="10"/>
          </p:nvPr>
        </p:nvSpPr>
        <p:spPr/>
        <p:txBody>
          <a:bodyPr/>
          <a:lstStyle/>
          <a:p>
            <a:fld id="{78784C55-7F1D-E646-AC04-7C44F435B141}" type="slidenum">
              <a:rPr lang="en-US" smtClean="0"/>
              <a:t>42</a:t>
            </a:fld>
            <a:endParaRPr lang="en-US"/>
          </a:p>
        </p:txBody>
      </p:sp>
    </p:spTree>
    <p:extLst>
      <p:ext uri="{BB962C8B-B14F-4D97-AF65-F5344CB8AC3E}">
        <p14:creationId xmlns:p14="http://schemas.microsoft.com/office/powerpoint/2010/main" val="9703344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baseline="0" dirty="0" smtClean="0"/>
          </a:p>
        </p:txBody>
      </p:sp>
      <p:sp>
        <p:nvSpPr>
          <p:cNvPr id="4" name="Slide Number Placeholder 3"/>
          <p:cNvSpPr>
            <a:spLocks noGrp="1"/>
          </p:cNvSpPr>
          <p:nvPr>
            <p:ph type="sldNum" sz="quarter" idx="10"/>
          </p:nvPr>
        </p:nvSpPr>
        <p:spPr/>
        <p:txBody>
          <a:bodyPr/>
          <a:lstStyle/>
          <a:p>
            <a:fld id="{78784C55-7F1D-E646-AC04-7C44F435B141}" type="slidenum">
              <a:rPr lang="en-US" smtClean="0"/>
              <a:t>45</a:t>
            </a:fld>
            <a:endParaRPr lang="en-US"/>
          </a:p>
        </p:txBody>
      </p:sp>
    </p:spTree>
    <p:extLst>
      <p:ext uri="{BB962C8B-B14F-4D97-AF65-F5344CB8AC3E}">
        <p14:creationId xmlns:p14="http://schemas.microsoft.com/office/powerpoint/2010/main" val="21738811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HSTS</a:t>
            </a:r>
            <a:r>
              <a:rPr lang="en-US" baseline="0" dirty="0" smtClean="0"/>
              <a:t> prevents a type of man-in-the-middle attack called a protocol downgrade attack. We experienced this when we tried to redirect https://</a:t>
            </a:r>
            <a:r>
              <a:rPr lang="en-US" baseline="0" dirty="0" err="1" smtClean="0"/>
              <a:t>facebook.com</a:t>
            </a:r>
            <a:r>
              <a:rPr lang="en-US" baseline="0" dirty="0" smtClean="0"/>
              <a:t> to http://</a:t>
            </a:r>
            <a:r>
              <a:rPr lang="en-US" baseline="0" dirty="0" err="1" smtClean="0"/>
              <a:t>facebook.com</a:t>
            </a:r>
            <a:r>
              <a:rPr lang="en-US" baseline="0" dirty="0" smtClean="0"/>
              <a:t>. There are tools like </a:t>
            </a:r>
            <a:r>
              <a:rPr lang="en-US" baseline="0" dirty="0" err="1" smtClean="0"/>
              <a:t>mitmf</a:t>
            </a:r>
            <a:r>
              <a:rPr lang="en-US" baseline="0" dirty="0" smtClean="0"/>
              <a:t> that can be utilized to ‘strip’ </a:t>
            </a:r>
            <a:r>
              <a:rPr lang="en-US" baseline="0" dirty="0" err="1" smtClean="0"/>
              <a:t>ssl</a:t>
            </a:r>
            <a:r>
              <a:rPr lang="en-US" baseline="0" dirty="0" smtClean="0"/>
              <a:t> off of these protection mechanisms. </a:t>
            </a:r>
          </a:p>
          <a:p>
            <a:pPr marL="171450" indent="-171450">
              <a:buFontTx/>
              <a:buChar char="-"/>
            </a:pPr>
            <a:r>
              <a:rPr lang="en-US" baseline="0" dirty="0" smtClean="0"/>
              <a:t>HSTS is implemented in the header of an HTTP response but can be stripped it is the first visit to the site if it uses HTTP. </a:t>
            </a:r>
          </a:p>
          <a:p>
            <a:pPr marL="171450" indent="-171450">
              <a:buFontTx/>
              <a:buChar char="-"/>
            </a:pPr>
            <a:r>
              <a:rPr lang="en-US" baseline="0" dirty="0" smtClean="0"/>
              <a:t>HSTS is also time limited (max 1 year) so it is vulnerable to attacks where the victim computer’s time can be changed. </a:t>
            </a:r>
          </a:p>
          <a:p>
            <a:pPr marL="171450" indent="-171450">
              <a:buFontTx/>
              <a:buChar char="-"/>
            </a:pPr>
            <a:endParaRPr lang="en-US" baseline="0" dirty="0" smtClean="0"/>
          </a:p>
          <a:p>
            <a:pPr marL="171450" indent="-171450">
              <a:buFontTx/>
              <a:buChar char="-"/>
            </a:pPr>
            <a:r>
              <a:rPr lang="en-US" baseline="0" dirty="0" smtClean="0"/>
              <a:t>If expected certificates don’t match, a warning is usually issued to provide preliminary detection</a:t>
            </a: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78784C55-7F1D-E646-AC04-7C44F435B141}" type="slidenum">
              <a:rPr lang="en-US" smtClean="0"/>
              <a:t>46</a:t>
            </a:fld>
            <a:endParaRPr lang="en-US"/>
          </a:p>
        </p:txBody>
      </p:sp>
    </p:spTree>
    <p:extLst>
      <p:ext uri="{BB962C8B-B14F-4D97-AF65-F5344CB8AC3E}">
        <p14:creationId xmlns:p14="http://schemas.microsoft.com/office/powerpoint/2010/main" val="13478051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Is a hierarchal distributed system for computers or any resource connected to the internet to find other computers or services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way it finds</a:t>
            </a:r>
            <a:r>
              <a:rPr lang="en-US" baseline="0" dirty="0" smtClean="0"/>
              <a:t> </a:t>
            </a:r>
            <a:r>
              <a:rPr lang="en-US" dirty="0" smtClean="0"/>
              <a:t>these resources is by mapping the domain</a:t>
            </a:r>
            <a:r>
              <a:rPr lang="en-US" baseline="0" dirty="0" smtClean="0"/>
              <a:t> name to their IP addresses</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Whenever your computer wants</a:t>
            </a:r>
            <a:r>
              <a:rPr lang="en-US" baseline="0" dirty="0" smtClean="0"/>
              <a:t> to contact </a:t>
            </a:r>
            <a:r>
              <a:rPr lang="en-US" baseline="0" dirty="0" err="1" smtClean="0"/>
              <a:t>www.google.com</a:t>
            </a:r>
            <a:r>
              <a:rPr lang="en-US" baseline="0" dirty="0" smtClean="0"/>
              <a:t> for example, the DNS server is searched. The cache in the DNS server is searched first, If the mapping was not found for that domain in the DNS cache, it is reclusively searched until found in the authoritative server. This means that the information is from the source, which is the administrator, and it is the most up to date mapping of the domain name</a:t>
            </a:r>
            <a:endParaRPr lang="en-US" dirty="0" smtClean="0"/>
          </a:p>
        </p:txBody>
      </p:sp>
      <p:sp>
        <p:nvSpPr>
          <p:cNvPr id="4" name="Slide Number Placeholder 3"/>
          <p:cNvSpPr>
            <a:spLocks noGrp="1"/>
          </p:cNvSpPr>
          <p:nvPr>
            <p:ph type="sldNum" sz="quarter" idx="10"/>
          </p:nvPr>
        </p:nvSpPr>
        <p:spPr/>
        <p:txBody>
          <a:bodyPr/>
          <a:lstStyle/>
          <a:p>
            <a:fld id="{78784C55-7F1D-E646-AC04-7C44F435B141}" type="slidenum">
              <a:rPr lang="en-US" smtClean="0"/>
              <a:t>2</a:t>
            </a:fld>
            <a:endParaRPr lang="en-US"/>
          </a:p>
        </p:txBody>
      </p:sp>
    </p:spTree>
    <p:extLst>
      <p:ext uri="{BB962C8B-B14F-4D97-AF65-F5344CB8AC3E}">
        <p14:creationId xmlns:p14="http://schemas.microsoft.com/office/powerpoint/2010/main" val="5236543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 I get into the process of how the DNS server works, we have to talk</a:t>
            </a:r>
            <a:r>
              <a:rPr lang="en-US" baseline="0" dirty="0" smtClean="0"/>
              <a:t> about the DNS Namespace. This is a logical tree structure that is broken up into groups. This makes it easy to find the final fully qualified domain name IP address mapping. The process is shown in the next slide</a:t>
            </a:r>
            <a:endParaRPr lang="en-US" dirty="0"/>
          </a:p>
        </p:txBody>
      </p:sp>
      <p:sp>
        <p:nvSpPr>
          <p:cNvPr id="4" name="Slide Number Placeholder 3"/>
          <p:cNvSpPr>
            <a:spLocks noGrp="1"/>
          </p:cNvSpPr>
          <p:nvPr>
            <p:ph type="sldNum" sz="quarter" idx="10"/>
          </p:nvPr>
        </p:nvSpPr>
        <p:spPr/>
        <p:txBody>
          <a:bodyPr/>
          <a:lstStyle/>
          <a:p>
            <a:fld id="{78784C55-7F1D-E646-AC04-7C44F435B141}" type="slidenum">
              <a:rPr lang="en-US" smtClean="0"/>
              <a:t>3</a:t>
            </a:fld>
            <a:endParaRPr lang="en-US"/>
          </a:p>
        </p:txBody>
      </p:sp>
    </p:spTree>
    <p:extLst>
      <p:ext uri="{BB962C8B-B14F-4D97-AF65-F5344CB8AC3E}">
        <p14:creationId xmlns:p14="http://schemas.microsoft.com/office/powerpoint/2010/main" val="6151687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computer sends a</a:t>
            </a:r>
            <a:r>
              <a:rPr lang="en-US" baseline="0" dirty="0" smtClean="0"/>
              <a:t> domain to the DNS server. If a mapping was found in its cache, the client is sent back the IP address and it can now resolve the IP address and go to the website. If it wasn’t found in the cache it has to do a recursive search as mentioned before. The DNS servers are found by searching through the fully qualified domain name from right to left, getting the server for each domain level. When the final IP address is found, the client resolves that address and then can connect to the website. ISP’s typically provide recursive and caching name servers for their customers. Any part of the domain can be cached so not every name server would need to be accessed when making a request.</a:t>
            </a:r>
            <a:endParaRPr lang="en-US" dirty="0"/>
          </a:p>
        </p:txBody>
      </p:sp>
      <p:sp>
        <p:nvSpPr>
          <p:cNvPr id="4" name="Slide Number Placeholder 3"/>
          <p:cNvSpPr>
            <a:spLocks noGrp="1"/>
          </p:cNvSpPr>
          <p:nvPr>
            <p:ph type="sldNum" sz="quarter" idx="10"/>
          </p:nvPr>
        </p:nvSpPr>
        <p:spPr/>
        <p:txBody>
          <a:bodyPr/>
          <a:lstStyle/>
          <a:p>
            <a:fld id="{78784C55-7F1D-E646-AC04-7C44F435B141}" type="slidenum">
              <a:rPr lang="en-US" smtClean="0"/>
              <a:t>4</a:t>
            </a:fld>
            <a:endParaRPr lang="en-US"/>
          </a:p>
        </p:txBody>
      </p:sp>
    </p:spTree>
    <p:extLst>
      <p:ext uri="{BB962C8B-B14F-4D97-AF65-F5344CB8AC3E}">
        <p14:creationId xmlns:p14="http://schemas.microsoft.com/office/powerpoint/2010/main" val="17686147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Before DNS</a:t>
            </a:r>
            <a:r>
              <a:rPr lang="en-US" baseline="0" dirty="0" smtClean="0"/>
              <a:t> there was just a host file on the computer. Whenever a change was made to a domain, the host file was changed and had to be copied to multiple computers. This was not practical especially since the number of computers were growing and you would have to copy a single host file to thousands of computers for a simple change. This made it hard to ensure clients had the latest copy of the host file. By distributing the names this gave more administrative control over domain names and it helped resolve domain names to their respective IP addresses without the need of updating anything on your computer.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It is also easier to remember names rather than IP addresses. </a:t>
            </a:r>
            <a:r>
              <a:rPr lang="en-US" baseline="0" dirty="0" err="1" smtClean="0"/>
              <a:t>e.g</a:t>
            </a:r>
            <a:r>
              <a:rPr lang="en-US" baseline="0" dirty="0" smtClean="0"/>
              <a:t> </a:t>
            </a:r>
            <a:r>
              <a:rPr lang="en-US" baseline="0" dirty="0" err="1" smtClean="0"/>
              <a:t>facebook.com</a:t>
            </a:r>
            <a:r>
              <a:rPr lang="en-US" baseline="0" dirty="0" smtClean="0"/>
              <a:t> easier to remember than 69.171.230.68</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You can have multiple computers with the same name because they are under other fully qualified domain names</a:t>
            </a:r>
          </a:p>
          <a:p>
            <a:endParaRPr lang="en-US" dirty="0"/>
          </a:p>
        </p:txBody>
      </p:sp>
      <p:sp>
        <p:nvSpPr>
          <p:cNvPr id="4" name="Slide Number Placeholder 3"/>
          <p:cNvSpPr>
            <a:spLocks noGrp="1"/>
          </p:cNvSpPr>
          <p:nvPr>
            <p:ph type="sldNum" sz="quarter" idx="10"/>
          </p:nvPr>
        </p:nvSpPr>
        <p:spPr/>
        <p:txBody>
          <a:bodyPr/>
          <a:lstStyle/>
          <a:p>
            <a:fld id="{78784C55-7F1D-E646-AC04-7C44F435B141}" type="slidenum">
              <a:rPr lang="en-US" smtClean="0"/>
              <a:t>5</a:t>
            </a:fld>
            <a:endParaRPr lang="en-US"/>
          </a:p>
        </p:txBody>
      </p:sp>
    </p:spTree>
    <p:extLst>
      <p:ext uri="{BB962C8B-B14F-4D97-AF65-F5344CB8AC3E}">
        <p14:creationId xmlns:p14="http://schemas.microsoft.com/office/powerpoint/2010/main" val="1222327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a domain name needs to be translated,</a:t>
            </a:r>
            <a:r>
              <a:rPr lang="en-US" baseline="0" dirty="0" smtClean="0"/>
              <a:t> the first thing the computer looks at is the host file. This is a local file on the computer that contains mappings between IP addresses and domain names.</a:t>
            </a:r>
          </a:p>
          <a:p>
            <a:endParaRPr lang="en-US" baseline="0" dirty="0" smtClean="0"/>
          </a:p>
          <a:p>
            <a:r>
              <a:rPr lang="en-US" baseline="0" dirty="0" smtClean="0"/>
              <a:t>If the domain is not found, the Local DNS is then searched which is usually stored on a router on a home network.</a:t>
            </a:r>
          </a:p>
          <a:p>
            <a:endParaRPr lang="en-US" baseline="0" dirty="0" smtClean="0"/>
          </a:p>
          <a:p>
            <a:r>
              <a:rPr lang="en-US" baseline="0" dirty="0" smtClean="0"/>
              <a:t>If the domain is not found their either, the public DNS is then searched which contains the authoritative </a:t>
            </a:r>
            <a:r>
              <a:rPr lang="en-US" baseline="0" dirty="0" err="1" smtClean="0"/>
              <a:t>ip</a:t>
            </a:r>
            <a:r>
              <a:rPr lang="en-US" baseline="0" dirty="0" smtClean="0"/>
              <a:t> address of the domain.</a:t>
            </a:r>
            <a:endParaRPr lang="en-US" dirty="0"/>
          </a:p>
        </p:txBody>
      </p:sp>
      <p:sp>
        <p:nvSpPr>
          <p:cNvPr id="4" name="Slide Number Placeholder 3"/>
          <p:cNvSpPr>
            <a:spLocks noGrp="1"/>
          </p:cNvSpPr>
          <p:nvPr>
            <p:ph type="sldNum" sz="quarter" idx="10"/>
          </p:nvPr>
        </p:nvSpPr>
        <p:spPr/>
        <p:txBody>
          <a:bodyPr/>
          <a:lstStyle/>
          <a:p>
            <a:fld id="{78784C55-7F1D-E646-AC04-7C44F435B141}" type="slidenum">
              <a:rPr lang="en-US" smtClean="0"/>
              <a:t>6</a:t>
            </a:fld>
            <a:endParaRPr lang="en-US"/>
          </a:p>
        </p:txBody>
      </p:sp>
    </p:spTree>
    <p:extLst>
      <p:ext uri="{BB962C8B-B14F-4D97-AF65-F5344CB8AC3E}">
        <p14:creationId xmlns:p14="http://schemas.microsoft.com/office/powerpoint/2010/main" val="20573170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err="1" smtClean="0"/>
              <a:t>Nslookup</a:t>
            </a:r>
            <a:r>
              <a:rPr lang="en-US" dirty="0" smtClean="0"/>
              <a:t> demo</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DNS Spoofing</a:t>
            </a:r>
            <a:r>
              <a:rPr lang="en-US" baseline="0" dirty="0" smtClean="0"/>
              <a:t> vs cache poisoning:</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	DNS Spoofing is a broad category of falsifying DNS records in some way (man in the middle, acting like a base station and lying about which DNS server to use)</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	Cache poisoning potentially affects many end users using the same cache from a DNS server.  It’s a type of DNS spoofing</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	</a:t>
            </a:r>
            <a:endParaRPr lang="en-US" dirty="0" smtClean="0"/>
          </a:p>
          <a:p>
            <a:endParaRPr lang="en-US" dirty="0"/>
          </a:p>
        </p:txBody>
      </p:sp>
      <p:sp>
        <p:nvSpPr>
          <p:cNvPr id="4" name="Slide Number Placeholder 3"/>
          <p:cNvSpPr>
            <a:spLocks noGrp="1"/>
          </p:cNvSpPr>
          <p:nvPr>
            <p:ph type="sldNum" sz="quarter" idx="10"/>
          </p:nvPr>
        </p:nvSpPr>
        <p:spPr/>
        <p:txBody>
          <a:bodyPr/>
          <a:lstStyle/>
          <a:p>
            <a:fld id="{78784C55-7F1D-E646-AC04-7C44F435B141}" type="slidenum">
              <a:rPr lang="en-US" smtClean="0"/>
              <a:t>7</a:t>
            </a:fld>
            <a:endParaRPr lang="en-US"/>
          </a:p>
        </p:txBody>
      </p:sp>
    </p:spTree>
    <p:extLst>
      <p:ext uri="{BB962C8B-B14F-4D97-AF65-F5344CB8AC3E}">
        <p14:creationId xmlns:p14="http://schemas.microsoft.com/office/powerpoint/2010/main" val="12182289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solidFill>
                  <a:srgbClr val="0000FF"/>
                </a:solidFill>
              </a:rPr>
              <a:t>Vulnerability </a:t>
            </a:r>
            <a:r>
              <a:rPr lang="en-US" dirty="0" err="1" smtClean="0">
                <a:solidFill>
                  <a:srgbClr val="0000FF"/>
                </a:solidFill>
              </a:rPr>
              <a:t>vs</a:t>
            </a:r>
            <a:r>
              <a:rPr lang="en-US" dirty="0" smtClean="0">
                <a:solidFill>
                  <a:srgbClr val="0000FF"/>
                </a:solidFill>
              </a:rPr>
              <a:t> exploits (the use of the vulnerability to achieve</a:t>
            </a:r>
            <a:r>
              <a:rPr lang="en-US" baseline="0" dirty="0" smtClean="0">
                <a:solidFill>
                  <a:srgbClr val="0000FF"/>
                </a:solidFill>
              </a:rPr>
              <a:t> an undesired and unintended outcome)</a:t>
            </a:r>
            <a:endParaRPr lang="en-US" dirty="0" smtClean="0">
              <a:solidFill>
                <a:srgbClr val="0000FF"/>
              </a:solidFill>
            </a:endParaRPr>
          </a:p>
          <a:p>
            <a:pPr marL="171450" indent="-171450">
              <a:buFontTx/>
              <a:buChar char="-"/>
            </a:pPr>
            <a:endParaRPr lang="en-US" dirty="0" smtClean="0">
              <a:solidFill>
                <a:srgbClr val="0000FF"/>
              </a:solidFill>
            </a:endParaRPr>
          </a:p>
          <a:p>
            <a:pPr marL="171450" indent="-171450">
              <a:buFontTx/>
              <a:buChar char="-"/>
            </a:pPr>
            <a:r>
              <a:rPr lang="en-US" dirty="0" smtClean="0">
                <a:solidFill>
                  <a:srgbClr val="0000FF"/>
                </a:solidFill>
              </a:rPr>
              <a:t>There is no way of authenticating/verifying data</a:t>
            </a:r>
            <a:r>
              <a:rPr lang="en-US" baseline="0" dirty="0" smtClean="0">
                <a:solidFill>
                  <a:srgbClr val="0000FF"/>
                </a:solidFill>
              </a:rPr>
              <a:t> returned from a DNS </a:t>
            </a:r>
          </a:p>
          <a:p>
            <a:pPr marL="171450" indent="-171450">
              <a:buFontTx/>
              <a:buChar char="-"/>
            </a:pPr>
            <a:r>
              <a:rPr lang="en-US" baseline="0" dirty="0" smtClean="0">
                <a:solidFill>
                  <a:srgbClr val="0000FF"/>
                </a:solidFill>
              </a:rPr>
              <a:t>Because within DNS, no way to communicate to servers how to authenticate data being sent to clients</a:t>
            </a:r>
          </a:p>
          <a:p>
            <a:pPr marL="171450" indent="-171450">
              <a:buFontTx/>
              <a:buChar char="-"/>
            </a:pPr>
            <a:r>
              <a:rPr lang="en-US" baseline="0" dirty="0" smtClean="0">
                <a:solidFill>
                  <a:srgbClr val="0000FF"/>
                </a:solidFill>
              </a:rPr>
              <a:t>Attacker can easily spoof a DNS response packet with the source IP of the DNS server, destination port numbers </a:t>
            </a:r>
            <a:r>
              <a:rPr lang="en-US" baseline="0" dirty="0" err="1" smtClean="0">
                <a:solidFill>
                  <a:srgbClr val="0000FF"/>
                </a:solidFill>
              </a:rPr>
              <a:t>etc</a:t>
            </a:r>
            <a:endParaRPr lang="en-US" baseline="0" dirty="0" smtClean="0">
              <a:solidFill>
                <a:srgbClr val="0000FF"/>
              </a:solidFill>
            </a:endParaRPr>
          </a:p>
          <a:p>
            <a:pPr marL="171450" indent="-171450">
              <a:buFontTx/>
              <a:buChar char="-"/>
            </a:pPr>
            <a:r>
              <a:rPr lang="en-US" baseline="0" dirty="0" smtClean="0">
                <a:solidFill>
                  <a:srgbClr val="0000FF"/>
                </a:solidFill>
              </a:rPr>
              <a:t>Legitimate request has to accept any response from this attacker. </a:t>
            </a:r>
          </a:p>
          <a:p>
            <a:pPr marL="171450" indent="-171450">
              <a:buFontTx/>
              <a:buChar char="-"/>
            </a:pPr>
            <a:endParaRPr lang="en-US" baseline="0" dirty="0" smtClean="0">
              <a:solidFill>
                <a:srgbClr val="0000FF"/>
              </a:solidFill>
            </a:endParaRPr>
          </a:p>
          <a:p>
            <a:pPr marL="171450" indent="-171450">
              <a:buFontTx/>
              <a:buChar char="-"/>
            </a:pPr>
            <a:r>
              <a:rPr lang="en-US" baseline="0" dirty="0" smtClean="0">
                <a:solidFill>
                  <a:srgbClr val="0000FF"/>
                </a:solidFill>
              </a:rPr>
              <a:t>Via Packet sniffing, a crafted response can be sent to the requester before the real one comes in from the DNS. A compromised router is usually perfectly situated to sniff these responses and pass down a fake one. </a:t>
            </a:r>
          </a:p>
          <a:p>
            <a:pPr marL="171450" indent="-171450">
              <a:buFontTx/>
              <a:buChar char="-"/>
            </a:pPr>
            <a:endParaRPr lang="en-US" baseline="0" dirty="0" smtClean="0">
              <a:solidFill>
                <a:srgbClr val="0000FF"/>
              </a:solidFill>
            </a:endParaRPr>
          </a:p>
          <a:p>
            <a:pPr marL="171450" indent="-171450">
              <a:buFontTx/>
              <a:buChar char="-"/>
            </a:pPr>
            <a:r>
              <a:rPr lang="en-US" baseline="0" dirty="0" smtClean="0">
                <a:solidFill>
                  <a:srgbClr val="0000FF"/>
                </a:solidFill>
              </a:rPr>
              <a:t>Caching is utilized by DNS to reduce response/access times. However, the cache can be attacked if it stays stale for too long. </a:t>
            </a:r>
          </a:p>
          <a:p>
            <a:pPr marL="171450" indent="-171450">
              <a:buFontTx/>
              <a:buChar char="-"/>
            </a:pPr>
            <a:r>
              <a:rPr lang="en-US" baseline="0" dirty="0" smtClean="0">
                <a:solidFill>
                  <a:srgbClr val="0000FF"/>
                </a:solidFill>
              </a:rPr>
              <a:t>Resource records are the ‘database entries’ defining the type and content of data in DNS. These RRs can be of different types. A few of them can be particularly vulnerable, like CNAME (canonical name). In the response of RRs for CNAME, an attacker can inject falsified data into the “Additional section” and thus introduce arbitrary DNS names which will then be looked up in a cache hit. </a:t>
            </a:r>
          </a:p>
          <a:p>
            <a:pPr marL="171450" indent="-171450">
              <a:buFontTx/>
              <a:buChar char="-"/>
            </a:pPr>
            <a:endParaRPr lang="en-US" baseline="0" dirty="0" smtClean="0">
              <a:solidFill>
                <a:srgbClr val="0000FF"/>
              </a:solidFill>
            </a:endParaRPr>
          </a:p>
          <a:p>
            <a:pPr marL="171450" indent="-171450">
              <a:buFontTx/>
              <a:buChar char="-"/>
            </a:pPr>
            <a:r>
              <a:rPr lang="en-US" baseline="0" dirty="0" smtClean="0">
                <a:solidFill>
                  <a:srgbClr val="0000FF"/>
                </a:solidFill>
              </a:rPr>
              <a:t>DHCP uses Dynamic updating to add and delete RRs. This is usually done on the primary server for that area. However there is no real authentication of these updates other than IP address, which can be easily spoofed causing </a:t>
            </a:r>
            <a:r>
              <a:rPr lang="en-US" baseline="0" dirty="0" err="1" smtClean="0">
                <a:solidFill>
                  <a:srgbClr val="0000FF"/>
                </a:solidFill>
              </a:rPr>
              <a:t>Ddos</a:t>
            </a:r>
            <a:r>
              <a:rPr lang="en-US" baseline="0" dirty="0" smtClean="0">
                <a:solidFill>
                  <a:srgbClr val="0000FF"/>
                </a:solidFill>
              </a:rPr>
              <a:t> if done repeatedly or even deletion of RRs prematurely etc. </a:t>
            </a:r>
          </a:p>
          <a:p>
            <a:pPr marL="171450" indent="-171450">
              <a:buFontTx/>
              <a:buChar char="-"/>
            </a:pPr>
            <a:endParaRPr lang="en-US" baseline="0" dirty="0" smtClean="0">
              <a:solidFill>
                <a:srgbClr val="0000FF"/>
              </a:solidFill>
            </a:endParaRPr>
          </a:p>
          <a:p>
            <a:pPr marL="171450" indent="-171450">
              <a:buFontTx/>
              <a:buChar char="-"/>
            </a:pPr>
            <a:r>
              <a:rPr lang="en-US" baseline="0" dirty="0" smtClean="0">
                <a:solidFill>
                  <a:srgbClr val="0000FF"/>
                </a:solidFill>
              </a:rPr>
              <a:t>100,000 queries per second at root servers, 60-85% were bogus. A lot of times, if the resolver isn’t set up properly (routing issues), the response from the DNS server can get lost and it gets a request again from the same end point resulting in increased load. </a:t>
            </a:r>
          </a:p>
          <a:p>
            <a:pPr marL="171450" indent="-171450">
              <a:buFontTx/>
              <a:buChar char="-"/>
            </a:pPr>
            <a:endParaRPr lang="en-US" baseline="0" dirty="0" smtClean="0">
              <a:solidFill>
                <a:srgbClr val="0000FF"/>
              </a:solidFill>
            </a:endParaRPr>
          </a:p>
          <a:p>
            <a:pPr marL="171450" indent="-171450">
              <a:buFontTx/>
              <a:buChar char="-"/>
            </a:pPr>
            <a:endParaRPr lang="en-US" baseline="0" dirty="0" smtClean="0">
              <a:solidFill>
                <a:srgbClr val="0000FF"/>
              </a:solidFill>
            </a:endParaRPr>
          </a:p>
          <a:p>
            <a:pPr marL="171450" indent="-171450">
              <a:buFontTx/>
              <a:buChar char="-"/>
            </a:pPr>
            <a:endParaRPr lang="en-US" baseline="0" dirty="0" smtClean="0">
              <a:solidFill>
                <a:srgbClr val="0000FF"/>
              </a:solidFill>
            </a:endParaRPr>
          </a:p>
          <a:p>
            <a:pPr marL="171450" indent="-171450">
              <a:buFontTx/>
              <a:buChar char="-"/>
            </a:pPr>
            <a:endParaRPr lang="en-US" baseline="0" dirty="0" smtClean="0">
              <a:solidFill>
                <a:srgbClr val="0000FF"/>
              </a:solidFill>
            </a:endParaRPr>
          </a:p>
          <a:p>
            <a:pPr marL="0" indent="0">
              <a:buFontTx/>
              <a:buNone/>
            </a:pPr>
            <a:endParaRPr lang="en-US" baseline="0" dirty="0" smtClean="0">
              <a:solidFill>
                <a:srgbClr val="0000FF"/>
              </a:solidFill>
            </a:endParaRPr>
          </a:p>
          <a:p>
            <a:pPr marL="171450" indent="-171450">
              <a:buFontTx/>
              <a:buChar char="-"/>
            </a:pPr>
            <a:endParaRPr lang="en-US" baseline="0" dirty="0" smtClean="0">
              <a:solidFill>
                <a:srgbClr val="0000FF"/>
              </a:solidFill>
            </a:endParaRP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78784C55-7F1D-E646-AC04-7C44F435B141}" type="slidenum">
              <a:rPr lang="en-US" smtClean="0"/>
              <a:t>9</a:t>
            </a:fld>
            <a:endParaRPr lang="en-US"/>
          </a:p>
        </p:txBody>
      </p:sp>
    </p:spTree>
    <p:extLst>
      <p:ext uri="{BB962C8B-B14F-4D97-AF65-F5344CB8AC3E}">
        <p14:creationId xmlns:p14="http://schemas.microsoft.com/office/powerpoint/2010/main" val="6069083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visual of what we did. </a:t>
            </a:r>
            <a:r>
              <a:rPr lang="en-US" sz="1200" kern="1200" dirty="0" err="1" smtClean="0">
                <a:solidFill>
                  <a:schemeClr val="tx1"/>
                </a:solidFill>
                <a:latin typeface="+mn-lt"/>
                <a:ea typeface="+mn-ea"/>
                <a:cs typeface="+mn-cs"/>
              </a:rPr>
              <a:t>Ettercap</a:t>
            </a:r>
            <a:r>
              <a:rPr lang="en-US" sz="1200" kern="1200" dirty="0" smtClean="0">
                <a:solidFill>
                  <a:schemeClr val="tx1"/>
                </a:solidFill>
                <a:latin typeface="+mn-lt"/>
                <a:ea typeface="+mn-ea"/>
                <a:cs typeface="+mn-cs"/>
              </a:rPr>
              <a:t> is a comprehensive suite for man in the middle attacks. </a:t>
            </a:r>
            <a:r>
              <a:rPr lang="en-US" sz="1200" kern="1200" dirty="0" err="1" smtClean="0">
                <a:solidFill>
                  <a:schemeClr val="tx1"/>
                </a:solidFill>
                <a:latin typeface="+mn-lt"/>
                <a:ea typeface="+mn-ea"/>
                <a:cs typeface="+mn-cs"/>
              </a:rPr>
              <a:t>Ettercap</a:t>
            </a:r>
            <a:r>
              <a:rPr lang="en-US" sz="1200" kern="1200" dirty="0" smtClean="0">
                <a:solidFill>
                  <a:schemeClr val="tx1"/>
                </a:solidFill>
                <a:latin typeface="+mn-lt"/>
                <a:ea typeface="+mn-ea"/>
                <a:cs typeface="+mn-cs"/>
              </a:rPr>
              <a:t> did an ARP attack</a:t>
            </a:r>
            <a:r>
              <a:rPr lang="en-US" sz="1200" kern="1200" baseline="0" dirty="0" smtClean="0">
                <a:solidFill>
                  <a:schemeClr val="tx1"/>
                </a:solidFill>
                <a:latin typeface="+mn-lt"/>
                <a:ea typeface="+mn-ea"/>
                <a:cs typeface="+mn-cs"/>
              </a:rPr>
              <a:t> which allowed us to do a DNS spoof. </a:t>
            </a:r>
            <a:r>
              <a:rPr lang="en-US" sz="1200" kern="1200" dirty="0" smtClean="0">
                <a:solidFill>
                  <a:schemeClr val="tx1"/>
                </a:solidFill>
                <a:latin typeface="+mn-lt"/>
                <a:ea typeface="+mn-ea"/>
                <a:cs typeface="+mn-cs"/>
              </a:rPr>
              <a:t>All the devices that are connected to network have an ARP cache. This cache contains the mapping of all the MAC and IP address for the network devices this host has already communicated with. ARP protocol was designed to be simple and efficient but a major flaw in the protocol is lack of authentication. </a:t>
            </a:r>
          </a:p>
        </p:txBody>
      </p:sp>
      <p:sp>
        <p:nvSpPr>
          <p:cNvPr id="4" name="Slide Number Placeholder 3"/>
          <p:cNvSpPr>
            <a:spLocks noGrp="1"/>
          </p:cNvSpPr>
          <p:nvPr>
            <p:ph type="sldNum" sz="quarter" idx="10"/>
          </p:nvPr>
        </p:nvSpPr>
        <p:spPr/>
        <p:txBody>
          <a:bodyPr/>
          <a:lstStyle/>
          <a:p>
            <a:fld id="{78784C55-7F1D-E646-AC04-7C44F435B141}" type="slidenum">
              <a:rPr lang="en-US" smtClean="0"/>
              <a:t>29</a:t>
            </a:fld>
            <a:endParaRPr lang="en-US"/>
          </a:p>
        </p:txBody>
      </p:sp>
    </p:spTree>
    <p:extLst>
      <p:ext uri="{BB962C8B-B14F-4D97-AF65-F5344CB8AC3E}">
        <p14:creationId xmlns:p14="http://schemas.microsoft.com/office/powerpoint/2010/main" val="20035234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1/13/16</a:t>
            </a:fld>
            <a:endParaRPr lang="en-US" dirty="0"/>
          </a:p>
        </p:txBody>
      </p:sp>
      <p:sp>
        <p:nvSpPr>
          <p:cNvPr id="5" name="Footer Placeholder 4"/>
          <p:cNvSpPr>
            <a:spLocks noGrp="1"/>
          </p:cNvSpPr>
          <p:nvPr>
            <p:ph type="ftr" sz="quarter" idx="11"/>
          </p:nvPr>
        </p:nvSpPr>
        <p:spPr>
          <a:xfrm>
            <a:off x="5332412" y="5883275"/>
            <a:ext cx="4324044" cy="365125"/>
          </a:xfrm>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97413478"/>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1/13/16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07374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1/13/16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830032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1/13/16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12746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1/13/16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075792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1/13/16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753435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1/13/16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524196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1/13/16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290937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1/13/16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18793806"/>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838200" y="365125"/>
            <a:ext cx="10515600" cy="58118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p:txBody>
          <a:bodyPr/>
          <a:lstStyle/>
          <a:p>
            <a:fld id="{CE4DA3BF-B323-984B-A430-95A417A4C7FD}" type="datetimeFigureOut">
              <a:rPr lang="en-US" smtClean="0"/>
              <a:t>1/13/16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CF3CEC1-E1A3-4549-B262-6D7CC9682394}" type="slidenum">
              <a:rPr lang="en-US" smtClean="0"/>
              <a:t>‹#›</a:t>
            </a:fld>
            <a:endParaRPr lang="en-US"/>
          </a:p>
        </p:txBody>
      </p:sp>
    </p:spTree>
    <p:extLst>
      <p:ext uri="{BB962C8B-B14F-4D97-AF65-F5344CB8AC3E}">
        <p14:creationId xmlns:p14="http://schemas.microsoft.com/office/powerpoint/2010/main" val="10957146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1/13/16</a:t>
            </a:fld>
            <a:endParaRPr lang="en-US" dirty="0"/>
          </a:p>
        </p:txBody>
      </p:sp>
      <p:sp>
        <p:nvSpPr>
          <p:cNvPr id="5" name="Footer Placeholder 4"/>
          <p:cNvSpPr>
            <a:spLocks noGrp="1"/>
          </p:cNvSpPr>
          <p:nvPr>
            <p:ph type="ftr" sz="quarter" idx="11"/>
          </p:nvPr>
        </p:nvSpPr>
        <p:spPr>
          <a:xfrm>
            <a:off x="5332412" y="5883275"/>
            <a:ext cx="4324044" cy="365125"/>
          </a:xfrm>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89032783"/>
      </p:ext>
    </p:extLst>
  </p:cSld>
  <p:clrMapOvr>
    <a:masterClrMapping/>
  </p:clrMapOvr>
  <p:extLst mod="1">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1/13/16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951856" y="5867131"/>
            <a:ext cx="5511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42592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1/13/16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951856" y="5867131"/>
            <a:ext cx="5511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92573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1/13/16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06107514"/>
      </p:ext>
    </p:extLst>
  </p:cSld>
  <p:clrMapOvr>
    <a:masterClrMapping/>
  </p:clrMapOvr>
  <p:extLst mod="1">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1/13/16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55729898"/>
      </p:ext>
    </p:extLst>
  </p:cSld>
  <p:clrMapOvr>
    <a:masterClrMapping/>
  </p:clrMapOvr>
  <p:extLst mod="1">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1/13/16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2808571"/>
      </p:ext>
    </p:extLst>
  </p:cSld>
  <p:clrMapOvr>
    <a:masterClrMapping/>
  </p:clrMapOvr>
  <p:extLst mod="1">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1/13/16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175789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1/13/16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37366887"/>
      </p:ext>
    </p:extLst>
  </p:cSld>
  <p:clrMapOvr>
    <a:masterClrMapping/>
  </p:clrMapOvr>
  <p:extLst mod="1">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1/13/16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8518394"/>
      </p:ext>
    </p:extLst>
  </p:cSld>
  <p:clrMapOvr>
    <a:masterClrMapping/>
  </p:clrMapOvr>
  <p:extLst mod="1">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1/13/16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446366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1/13/16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42185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1/13/16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716312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1/13/16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41432559"/>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1/13/16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088743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1/13/16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809390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1/13/16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163650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1/13/16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330431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1/13/16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239127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1/13/16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11783198"/>
      </p:ext>
    </p:extLst>
  </p:cSld>
  <p:clrMapOvr>
    <a:masterClrMapping/>
  </p:clrMapOvr>
  <p:extLst mod="1">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838200" y="365125"/>
            <a:ext cx="10515600" cy="58118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p:txBody>
          <a:bodyPr/>
          <a:lstStyle/>
          <a:p>
            <a:fld id="{CE4DA3BF-B323-984B-A430-95A417A4C7FD}" type="datetimeFigureOut">
              <a:rPr lang="en-US" smtClean="0"/>
              <a:t>1/13/16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CF3CEC1-E1A3-4549-B262-6D7CC9682394}" type="slidenum">
              <a:rPr lang="en-US" smtClean="0"/>
              <a:t>‹#›</a:t>
            </a:fld>
            <a:endParaRPr lang="en-US"/>
          </a:p>
        </p:txBody>
      </p:sp>
    </p:spTree>
    <p:extLst>
      <p:ext uri="{BB962C8B-B14F-4D97-AF65-F5344CB8AC3E}">
        <p14:creationId xmlns:p14="http://schemas.microsoft.com/office/powerpoint/2010/main" val="16611811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1/13/16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8688244"/>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1/13/16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345520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1/13/16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1450761"/>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1/13/16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61785352"/>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78" y="1845734"/>
            <a:ext cx="4937760" cy="402335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1/13/16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15538610"/>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lumMod val="9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lumMod val="9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1/13/16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50370492"/>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1/13/16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528838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B61BEF0D-F0BB-DE4B-95CE-6DB70DBA9567}" type="datetimeFigureOut">
              <a:rPr lang="en-US" smtClean="0"/>
              <a:pPr/>
              <a:t>1/13/16</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29968630"/>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4050791"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B61BEF0D-F0BB-DE4B-95CE-6DB70DBA9567}" type="datetimeFigureOut">
              <a:rPr lang="en-US" smtClean="0"/>
              <a:pPr/>
              <a:t>1/13/16</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01667677"/>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chemeClr val="tx1"/>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1">
              <a:lumMod val="50000"/>
              <a:lumOff val="5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solidFill>
                  <a:schemeClr val="tx2"/>
                </a:solidFill>
              </a:defRPr>
            </a:lvl1pPr>
          </a:lstStyle>
          <a:p>
            <a:fld id="{B61BEF0D-F0BB-DE4B-95CE-6DB70DBA9567}" type="datetimeFigureOut">
              <a:rPr lang="en-US" smtClean="0"/>
              <a:pPr/>
              <a:t>1/13/16</a:t>
            </a:fld>
            <a:endParaRPr lang="en-US" dirty="0"/>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62460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1/13/16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552090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1/13/16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00858560"/>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838200" y="365125"/>
            <a:ext cx="10515600" cy="58118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p:txBody>
          <a:bodyPr/>
          <a:lstStyle/>
          <a:p>
            <a:fld id="{CE4DA3BF-B323-984B-A430-95A417A4C7FD}" type="datetimeFigureOut">
              <a:rPr lang="en-US" smtClean="0"/>
              <a:t>1/13/16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CF3CEC1-E1A3-4549-B262-6D7CC9682394}" type="slidenum">
              <a:rPr lang="en-US" smtClean="0"/>
              <a:t>‹#›</a:t>
            </a:fld>
            <a:endParaRPr lang="en-US"/>
          </a:p>
        </p:txBody>
      </p:sp>
    </p:spTree>
    <p:extLst>
      <p:ext uri="{BB962C8B-B14F-4D97-AF65-F5344CB8AC3E}">
        <p14:creationId xmlns:p14="http://schemas.microsoft.com/office/powerpoint/2010/main" val="17498021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1/13/16</a:t>
            </a:fld>
            <a:endParaRPr lang="en-US" dirty="0"/>
          </a:p>
        </p:txBody>
      </p:sp>
      <p:sp>
        <p:nvSpPr>
          <p:cNvPr id="5" name="Footer Placeholder 4"/>
          <p:cNvSpPr>
            <a:spLocks noGrp="1"/>
          </p:cNvSpPr>
          <p:nvPr>
            <p:ph type="ftr" sz="quarter" idx="11"/>
          </p:nvPr>
        </p:nvSpPr>
        <p:spPr>
          <a:xfrm>
            <a:off x="5332412" y="5883275"/>
            <a:ext cx="4324044" cy="365125"/>
          </a:xfrm>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82661939"/>
      </p:ext>
    </p:extLst>
  </p:cSld>
  <p:clrMapOvr>
    <a:masterClrMapping/>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1/13/16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21886228"/>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1/13/16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951856" y="5867131"/>
            <a:ext cx="5511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583601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1/13/16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40707253"/>
      </p:ext>
    </p:extLst>
  </p:cSld>
  <p:clrMapOvr>
    <a:masterClrMapping/>
  </p:clrMapOvr>
  <p:extLst mod="1">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1/13/16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71887558"/>
      </p:ext>
    </p:extLst>
  </p:cSld>
  <p:clrMapOvr>
    <a:masterClrMapping/>
  </p:clrMapOvr>
  <p:extLst mod="1">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1/13/16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50057513"/>
      </p:ext>
    </p:extLst>
  </p:cSld>
  <p:clrMapOvr>
    <a:masterClrMapping/>
  </p:clrMapOvr>
  <p:extLst mod="1">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1/13/16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637979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1/13/16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68267150"/>
      </p:ext>
    </p:extLst>
  </p:cSld>
  <p:clrMapOvr>
    <a:masterClrMapping/>
  </p:clrMapOvr>
  <p:extLst mod="1">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1/13/16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02701130"/>
      </p:ext>
    </p:extLst>
  </p:cSld>
  <p:clrMapOvr>
    <a:masterClrMapping/>
  </p:clrMapOvr>
  <p:extLst mod="1">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1/13/16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241514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1/13/16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199138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1/13/16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948254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1/13/16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2701649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1/13/16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9507901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1/13/16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2943226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1/13/16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531255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1/13/16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9680692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1/13/16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0571180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1/13/16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4521098"/>
      </p:ext>
    </p:extLst>
  </p:cSld>
  <p:clrMapOvr>
    <a:masterClrMapping/>
  </p:clrMapOvr>
  <p:extLst mod="1">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838200" y="365125"/>
            <a:ext cx="10515600" cy="58118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p:txBody>
          <a:bodyPr/>
          <a:lstStyle/>
          <a:p>
            <a:fld id="{CE4DA3BF-B323-984B-A430-95A417A4C7FD}" type="datetimeFigureOut">
              <a:rPr lang="en-US" smtClean="0"/>
              <a:t>1/13/16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CF3CEC1-E1A3-4549-B262-6D7CC9682394}" type="slidenum">
              <a:rPr lang="en-US" smtClean="0"/>
              <a:t>‹#›</a:t>
            </a:fld>
            <a:endParaRPr lang="en-US"/>
          </a:p>
        </p:txBody>
      </p:sp>
    </p:spTree>
    <p:extLst>
      <p:ext uri="{BB962C8B-B14F-4D97-AF65-F5344CB8AC3E}">
        <p14:creationId xmlns:p14="http://schemas.microsoft.com/office/powerpoint/2010/main" val="72836486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1/13/16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372446"/>
      </p:ext>
    </p:extLst>
  </p:cSld>
  <p:clrMapOvr>
    <a:masterClrMapping/>
  </p:clrMapOvr>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1/13/16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1023819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1/13/16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0946774"/>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1/13/16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52017660"/>
      </p:ext>
    </p:extLst>
  </p:cSld>
  <p:clrMapOvr>
    <a:masterClrMapping/>
  </p:clrMapOvr>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78" y="1845734"/>
            <a:ext cx="4937760" cy="402335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1/13/16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08260645"/>
      </p:ext>
    </p:extLst>
  </p:cSld>
  <p:clrMapOvr>
    <a:masterClrMapping/>
  </p:clrMapOvr>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lumMod val="9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lumMod val="9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1/13/16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15876217"/>
      </p:ext>
    </p:extLst>
  </p:cSld>
  <p:clrMapOvr>
    <a:masterClrMapping/>
  </p:clrMapOvr>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1/13/16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5337915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B61BEF0D-F0BB-DE4B-95CE-6DB70DBA9567}" type="datetimeFigureOut">
              <a:rPr lang="en-US" smtClean="0"/>
              <a:pPr/>
              <a:t>1/13/16</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68001432"/>
      </p:ext>
    </p:extLst>
  </p:cSld>
  <p:clrMapOvr>
    <a:masterClrMapping/>
  </p:clrMapOvr>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4050791"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B61BEF0D-F0BB-DE4B-95CE-6DB70DBA9567}" type="datetimeFigureOut">
              <a:rPr lang="en-US" smtClean="0"/>
              <a:pPr/>
              <a:t>1/13/16</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31745998"/>
      </p:ext>
    </p:extLst>
  </p:cSld>
  <p:clrMapOvr>
    <a:masterClrMapping/>
  </p:clrMapOvr>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chemeClr val="tx1"/>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1">
              <a:lumMod val="50000"/>
              <a:lumOff val="5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solidFill>
                  <a:schemeClr val="tx2"/>
                </a:solidFill>
              </a:defRPr>
            </a:lvl1pPr>
          </a:lstStyle>
          <a:p>
            <a:fld id="{B61BEF0D-F0BB-DE4B-95CE-6DB70DBA9567}" type="datetimeFigureOut">
              <a:rPr lang="en-US" smtClean="0"/>
              <a:pPr/>
              <a:t>1/13/16</a:t>
            </a:fld>
            <a:endParaRPr lang="en-US" dirty="0"/>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263130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1/13/16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157133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1/13/16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62936197"/>
      </p:ext>
    </p:extLst>
  </p:cSld>
  <p:clrMapOvr>
    <a:masterClrMapping/>
  </p:clrMapOvr>
  <p:extLst>
    <p:ext uri="{DCECCB84-F9BA-43D5-87BE-67443E8EF086}">
      <p15:sldGuideLst xmlns:p15="http://schemas.microsoft.com/office/powerpoint/2012/main"/>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838200" y="365125"/>
            <a:ext cx="10515600" cy="58118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p:txBody>
          <a:bodyPr/>
          <a:lstStyle/>
          <a:p>
            <a:fld id="{CE4DA3BF-B323-984B-A430-95A417A4C7FD}" type="datetimeFigureOut">
              <a:rPr lang="en-US" smtClean="0"/>
              <a:t>1/13/16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CF3CEC1-E1A3-4549-B262-6D7CC9682394}" type="slidenum">
              <a:rPr lang="en-US" smtClean="0"/>
              <a:t>‹#›</a:t>
            </a:fld>
            <a:endParaRPr lang="en-US"/>
          </a:p>
        </p:txBody>
      </p:sp>
    </p:spTree>
    <p:extLst>
      <p:ext uri="{BB962C8B-B14F-4D97-AF65-F5344CB8AC3E}">
        <p14:creationId xmlns:p14="http://schemas.microsoft.com/office/powerpoint/2010/main" val="10283884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1/13/16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8250268"/>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1/13/16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2901180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9.xml"/><Relationship Id="rId12" Type="http://schemas.openxmlformats.org/officeDocument/2006/relationships/slideLayout" Target="../slideLayouts/slideLayout30.xml"/><Relationship Id="rId13" Type="http://schemas.openxmlformats.org/officeDocument/2006/relationships/slideLayout" Target="../slideLayouts/slideLayout31.xml"/><Relationship Id="rId14" Type="http://schemas.openxmlformats.org/officeDocument/2006/relationships/slideLayout" Target="../slideLayouts/slideLayout32.xml"/><Relationship Id="rId15" Type="http://schemas.openxmlformats.org/officeDocument/2006/relationships/slideLayout" Target="../slideLayouts/slideLayout33.xml"/><Relationship Id="rId16" Type="http://schemas.openxmlformats.org/officeDocument/2006/relationships/slideLayout" Target="../slideLayouts/slideLayout34.xml"/><Relationship Id="rId17" Type="http://schemas.openxmlformats.org/officeDocument/2006/relationships/slideLayout" Target="../slideLayouts/slideLayout35.xml"/><Relationship Id="rId18" Type="http://schemas.openxmlformats.org/officeDocument/2006/relationships/slideLayout" Target="../slideLayouts/slideLayout36.xml"/><Relationship Id="rId19" Type="http://schemas.openxmlformats.org/officeDocument/2006/relationships/theme" Target="../theme/theme2.xml"/><Relationship Id="rId1" Type="http://schemas.openxmlformats.org/officeDocument/2006/relationships/slideLayout" Target="../slideLayouts/slideLayout19.xml"/><Relationship Id="rId2" Type="http://schemas.openxmlformats.org/officeDocument/2006/relationships/slideLayout" Target="../slideLayouts/slideLayout20.xml"/><Relationship Id="rId3" Type="http://schemas.openxmlformats.org/officeDocument/2006/relationships/slideLayout" Target="../slideLayouts/slideLayout21.xml"/><Relationship Id="rId4" Type="http://schemas.openxmlformats.org/officeDocument/2006/relationships/slideLayout" Target="../slideLayouts/slideLayout22.xml"/><Relationship Id="rId5" Type="http://schemas.openxmlformats.org/officeDocument/2006/relationships/slideLayout" Target="../slideLayouts/slideLayout23.xml"/><Relationship Id="rId6" Type="http://schemas.openxmlformats.org/officeDocument/2006/relationships/slideLayout" Target="../slideLayouts/slideLayout24.xml"/><Relationship Id="rId7" Type="http://schemas.openxmlformats.org/officeDocument/2006/relationships/slideLayout" Target="../slideLayouts/slideLayout25.xml"/><Relationship Id="rId8" Type="http://schemas.openxmlformats.org/officeDocument/2006/relationships/slideLayout" Target="../slideLayouts/slideLayout26.xml"/><Relationship Id="rId9" Type="http://schemas.openxmlformats.org/officeDocument/2006/relationships/slideLayout" Target="../slideLayouts/slideLayout27.xml"/><Relationship Id="rId10"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47.xml"/><Relationship Id="rId12" Type="http://schemas.openxmlformats.org/officeDocument/2006/relationships/slideLayout" Target="../slideLayouts/slideLayout48.xml"/><Relationship Id="rId13" Type="http://schemas.openxmlformats.org/officeDocument/2006/relationships/theme" Target="../theme/theme3.xml"/><Relationship Id="rId1" Type="http://schemas.openxmlformats.org/officeDocument/2006/relationships/slideLayout" Target="../slideLayouts/slideLayout37.xml"/><Relationship Id="rId2" Type="http://schemas.openxmlformats.org/officeDocument/2006/relationships/slideLayout" Target="../slideLayouts/slideLayout38.xml"/><Relationship Id="rId3" Type="http://schemas.openxmlformats.org/officeDocument/2006/relationships/slideLayout" Target="../slideLayouts/slideLayout39.xml"/><Relationship Id="rId4" Type="http://schemas.openxmlformats.org/officeDocument/2006/relationships/slideLayout" Target="../slideLayouts/slideLayout40.xml"/><Relationship Id="rId5" Type="http://schemas.openxmlformats.org/officeDocument/2006/relationships/slideLayout" Target="../slideLayouts/slideLayout41.xml"/><Relationship Id="rId6" Type="http://schemas.openxmlformats.org/officeDocument/2006/relationships/slideLayout" Target="../slideLayouts/slideLayout42.xml"/><Relationship Id="rId7" Type="http://schemas.openxmlformats.org/officeDocument/2006/relationships/slideLayout" Target="../slideLayouts/slideLayout43.xml"/><Relationship Id="rId8" Type="http://schemas.openxmlformats.org/officeDocument/2006/relationships/slideLayout" Target="../slideLayouts/slideLayout44.xml"/><Relationship Id="rId9" Type="http://schemas.openxmlformats.org/officeDocument/2006/relationships/slideLayout" Target="../slideLayouts/slideLayout45.xml"/><Relationship Id="rId10"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59.xml"/><Relationship Id="rId12" Type="http://schemas.openxmlformats.org/officeDocument/2006/relationships/slideLayout" Target="../slideLayouts/slideLayout60.xml"/><Relationship Id="rId13" Type="http://schemas.openxmlformats.org/officeDocument/2006/relationships/slideLayout" Target="../slideLayouts/slideLayout61.xml"/><Relationship Id="rId14" Type="http://schemas.openxmlformats.org/officeDocument/2006/relationships/slideLayout" Target="../slideLayouts/slideLayout62.xml"/><Relationship Id="rId15" Type="http://schemas.openxmlformats.org/officeDocument/2006/relationships/slideLayout" Target="../slideLayouts/slideLayout63.xml"/><Relationship Id="rId16" Type="http://schemas.openxmlformats.org/officeDocument/2006/relationships/slideLayout" Target="../slideLayouts/slideLayout64.xml"/><Relationship Id="rId17" Type="http://schemas.openxmlformats.org/officeDocument/2006/relationships/slideLayout" Target="../slideLayouts/slideLayout65.xml"/><Relationship Id="rId18" Type="http://schemas.openxmlformats.org/officeDocument/2006/relationships/slideLayout" Target="../slideLayouts/slideLayout66.xml"/><Relationship Id="rId19" Type="http://schemas.openxmlformats.org/officeDocument/2006/relationships/theme" Target="../theme/theme4.xml"/><Relationship Id="rId1" Type="http://schemas.openxmlformats.org/officeDocument/2006/relationships/slideLayout" Target="../slideLayouts/slideLayout49.xml"/><Relationship Id="rId2" Type="http://schemas.openxmlformats.org/officeDocument/2006/relationships/slideLayout" Target="../slideLayouts/slideLayout50.xml"/><Relationship Id="rId3" Type="http://schemas.openxmlformats.org/officeDocument/2006/relationships/slideLayout" Target="../slideLayouts/slideLayout51.xml"/><Relationship Id="rId4" Type="http://schemas.openxmlformats.org/officeDocument/2006/relationships/slideLayout" Target="../slideLayouts/slideLayout52.xml"/><Relationship Id="rId5" Type="http://schemas.openxmlformats.org/officeDocument/2006/relationships/slideLayout" Target="../slideLayouts/slideLayout53.xml"/><Relationship Id="rId6" Type="http://schemas.openxmlformats.org/officeDocument/2006/relationships/slideLayout" Target="../slideLayouts/slideLayout54.xml"/><Relationship Id="rId7" Type="http://schemas.openxmlformats.org/officeDocument/2006/relationships/slideLayout" Target="../slideLayouts/slideLayout55.xml"/><Relationship Id="rId8" Type="http://schemas.openxmlformats.org/officeDocument/2006/relationships/slideLayout" Target="../slideLayouts/slideLayout56.xml"/><Relationship Id="rId9" Type="http://schemas.openxmlformats.org/officeDocument/2006/relationships/slideLayout" Target="../slideLayouts/slideLayout57.xml"/><Relationship Id="rId10" Type="http://schemas.openxmlformats.org/officeDocument/2006/relationships/slideLayout" Target="../slideLayouts/slideLayout58.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77.xml"/><Relationship Id="rId12" Type="http://schemas.openxmlformats.org/officeDocument/2006/relationships/slideLayout" Target="../slideLayouts/slideLayout78.xml"/><Relationship Id="rId13" Type="http://schemas.openxmlformats.org/officeDocument/2006/relationships/theme" Target="../theme/theme5.xml"/><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smtClean="0"/>
              <a:pPr/>
              <a:t>1/13/16</a:t>
            </a:fld>
            <a:endParaRPr lang="en-US" dirty="0"/>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62767057"/>
      </p:ext>
    </p:extLst>
  </p:cSld>
  <p:clrMap bg1="lt1" tx1="dk1" bg2="lt2" tx2="dk2" accent1="accent1" accent2="accent2" accent3="accent3" accent4="accent4" accent5="accent5" accent6="accent6" hlink="hlink" folHlink="folHlink"/>
  <p:sldLayoutIdLst>
    <p:sldLayoutId id="2147485037" r:id="rId1"/>
    <p:sldLayoutId id="2147485038" r:id="rId2"/>
    <p:sldLayoutId id="2147485039" r:id="rId3"/>
    <p:sldLayoutId id="2147485040" r:id="rId4"/>
    <p:sldLayoutId id="2147485041" r:id="rId5"/>
    <p:sldLayoutId id="2147485042" r:id="rId6"/>
    <p:sldLayoutId id="2147485043" r:id="rId7"/>
    <p:sldLayoutId id="2147485044" r:id="rId8"/>
    <p:sldLayoutId id="2147485045" r:id="rId9"/>
    <p:sldLayoutId id="2147485046" r:id="rId10"/>
    <p:sldLayoutId id="2147485047" r:id="rId11"/>
    <p:sldLayoutId id="2147485048" r:id="rId12"/>
    <p:sldLayoutId id="2147485049" r:id="rId13"/>
    <p:sldLayoutId id="2147485050" r:id="rId14"/>
    <p:sldLayoutId id="2147485051" r:id="rId15"/>
    <p:sldLayoutId id="2147485052" r:id="rId16"/>
    <p:sldLayoutId id="2147485053" r:id="rId17"/>
    <p:sldLayoutId id="2147485054" r:id="rId18"/>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smtClean="0"/>
              <a:pPr/>
              <a:t>1/13/16</a:t>
            </a:fld>
            <a:endParaRPr lang="en-US" dirty="0"/>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74329467"/>
      </p:ext>
    </p:extLst>
  </p:cSld>
  <p:clrMap bg1="lt1" tx1="dk1" bg2="lt2" tx2="dk2" accent1="accent1" accent2="accent2" accent3="accent3" accent4="accent4" accent5="accent5" accent6="accent6" hlink="hlink" folHlink="folHlink"/>
  <p:sldLayoutIdLst>
    <p:sldLayoutId id="2147485095" r:id="rId1"/>
    <p:sldLayoutId id="2147485096" r:id="rId2"/>
    <p:sldLayoutId id="2147485097" r:id="rId3"/>
    <p:sldLayoutId id="2147485098" r:id="rId4"/>
    <p:sldLayoutId id="2147485099" r:id="rId5"/>
    <p:sldLayoutId id="2147485100" r:id="rId6"/>
    <p:sldLayoutId id="2147485101" r:id="rId7"/>
    <p:sldLayoutId id="2147485102" r:id="rId8"/>
    <p:sldLayoutId id="2147485103" r:id="rId9"/>
    <p:sldLayoutId id="2147485104" r:id="rId10"/>
    <p:sldLayoutId id="2147485105" r:id="rId11"/>
    <p:sldLayoutId id="2147485106" r:id="rId12"/>
    <p:sldLayoutId id="2147485107" r:id="rId13"/>
    <p:sldLayoutId id="2147485108" r:id="rId14"/>
    <p:sldLayoutId id="2147485109" r:id="rId15"/>
    <p:sldLayoutId id="2147485110" r:id="rId16"/>
    <p:sldLayoutId id="2147485111" r:id="rId17"/>
    <p:sldLayoutId id="2147485112" r:id="rId18"/>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B61BEF0D-F0BB-DE4B-95CE-6DB70DBA9567}" type="datetimeFigureOut">
              <a:rPr lang="en-US" smtClean="0"/>
              <a:pPr/>
              <a:t>1/13/16</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D57F1E4F-1CFF-5643-939E-217C01CDF565}" type="slidenum">
              <a:rPr lang="en-US" smtClean="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40456"/>
      </p:ext>
    </p:extLst>
  </p:cSld>
  <p:clrMap bg1="dk1" tx1="lt1" bg2="dk2" tx2="lt2" accent1="accent1" accent2="accent2" accent3="accent3" accent4="accent4" accent5="accent5" accent6="accent6" hlink="hlink" folHlink="folHlink"/>
  <p:sldLayoutIdLst>
    <p:sldLayoutId id="2147485114" r:id="rId1"/>
    <p:sldLayoutId id="2147485115" r:id="rId2"/>
    <p:sldLayoutId id="2147485116" r:id="rId3"/>
    <p:sldLayoutId id="2147485117" r:id="rId4"/>
    <p:sldLayoutId id="2147485118" r:id="rId5"/>
    <p:sldLayoutId id="2147485119" r:id="rId6"/>
    <p:sldLayoutId id="2147485120" r:id="rId7"/>
    <p:sldLayoutId id="2147485121" r:id="rId8"/>
    <p:sldLayoutId id="2147485122" r:id="rId9"/>
    <p:sldLayoutId id="2147485123" r:id="rId10"/>
    <p:sldLayoutId id="2147485124" r:id="rId11"/>
    <p:sldLayoutId id="2147485125" r:id="rId12"/>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3"/>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3"/>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smtClean="0"/>
              <a:pPr/>
              <a:t>1/13/16</a:t>
            </a:fld>
            <a:endParaRPr lang="en-US" dirty="0"/>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20530634"/>
      </p:ext>
    </p:extLst>
  </p:cSld>
  <p:clrMap bg1="lt1" tx1="dk1" bg2="lt2" tx2="dk2" accent1="accent1" accent2="accent2" accent3="accent3" accent4="accent4" accent5="accent5" accent6="accent6" hlink="hlink" folHlink="folHlink"/>
  <p:sldLayoutIdLst>
    <p:sldLayoutId id="2147485127" r:id="rId1"/>
    <p:sldLayoutId id="2147485128" r:id="rId2"/>
    <p:sldLayoutId id="2147485129" r:id="rId3"/>
    <p:sldLayoutId id="2147485130" r:id="rId4"/>
    <p:sldLayoutId id="2147485131" r:id="rId5"/>
    <p:sldLayoutId id="2147485132" r:id="rId6"/>
    <p:sldLayoutId id="2147485133" r:id="rId7"/>
    <p:sldLayoutId id="2147485134" r:id="rId8"/>
    <p:sldLayoutId id="2147485135" r:id="rId9"/>
    <p:sldLayoutId id="2147485136" r:id="rId10"/>
    <p:sldLayoutId id="2147485137" r:id="rId11"/>
    <p:sldLayoutId id="2147485138" r:id="rId12"/>
    <p:sldLayoutId id="2147485139" r:id="rId13"/>
    <p:sldLayoutId id="2147485140" r:id="rId14"/>
    <p:sldLayoutId id="2147485141" r:id="rId15"/>
    <p:sldLayoutId id="2147485142" r:id="rId16"/>
    <p:sldLayoutId id="2147485143" r:id="rId17"/>
    <p:sldLayoutId id="2147485144" r:id="rId18"/>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B61BEF0D-F0BB-DE4B-95CE-6DB70DBA9567}" type="datetimeFigureOut">
              <a:rPr lang="en-US" smtClean="0"/>
              <a:pPr/>
              <a:t>1/13/16</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D57F1E4F-1CFF-5643-939E-217C01CDF565}" type="slidenum">
              <a:rPr lang="en-US" smtClean="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1464541"/>
      </p:ext>
    </p:extLst>
  </p:cSld>
  <p:clrMap bg1="dk1" tx1="lt1" bg2="dk2" tx2="lt2" accent1="accent1" accent2="accent2" accent3="accent3" accent4="accent4" accent5="accent5" accent6="accent6" hlink="hlink" folHlink="folHlink"/>
  <p:sldLayoutIdLst>
    <p:sldLayoutId id="2147485146" r:id="rId1"/>
    <p:sldLayoutId id="2147485147" r:id="rId2"/>
    <p:sldLayoutId id="2147485148" r:id="rId3"/>
    <p:sldLayoutId id="2147485149" r:id="rId4"/>
    <p:sldLayoutId id="2147485150" r:id="rId5"/>
    <p:sldLayoutId id="2147485151" r:id="rId6"/>
    <p:sldLayoutId id="2147485152" r:id="rId7"/>
    <p:sldLayoutId id="2147485153" r:id="rId8"/>
    <p:sldLayoutId id="2147485154" r:id="rId9"/>
    <p:sldLayoutId id="2147485155" r:id="rId10"/>
    <p:sldLayoutId id="2147485156" r:id="rId11"/>
    <p:sldLayoutId id="2147485157" r:id="rId12"/>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3"/>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3"/>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image" Target="../media/image1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image" Target="../media/image1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image" Target="../media/image1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image" Target="../media/image1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image" Target="../media/image2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image" Target="../media/image2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image" Target="../media/image2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image" Target="../media/image2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image" Target="../media/image2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9.xml"/><Relationship Id="rId3"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10.xml"/><Relationship Id="rId3" Type="http://schemas.openxmlformats.org/officeDocument/2006/relationships/image" Target="../media/image2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11.xml"/><Relationship Id="rId3" Type="http://schemas.openxmlformats.org/officeDocument/2006/relationships/image" Target="../media/image2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image" Target="../media/image2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image" Target="../media/image2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image" Target="../media/image3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image" Target="../media/image3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image" Target="../media/image3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image" Target="../media/image3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image" Target="../media/image3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image" Target="../media/image3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image" Target="../media/image3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12.xml"/><Relationship Id="rId3" Type="http://schemas.openxmlformats.org/officeDocument/2006/relationships/image" Target="../media/image3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13.xml"/><Relationship Id="rId3" Type="http://schemas.openxmlformats.org/officeDocument/2006/relationships/image" Target="../media/image3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image" Target="../media/image3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image" Target="../media/image4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DNS Spoofing</a:t>
            </a:r>
            <a:endParaRPr lang="en-US" dirty="0"/>
          </a:p>
        </p:txBody>
      </p:sp>
      <p:sp>
        <p:nvSpPr>
          <p:cNvPr id="3" name="Subtitle 2"/>
          <p:cNvSpPr>
            <a:spLocks noGrp="1"/>
          </p:cNvSpPr>
          <p:nvPr>
            <p:ph type="subTitle" idx="1"/>
          </p:nvPr>
        </p:nvSpPr>
        <p:spPr/>
        <p:txBody>
          <a:bodyPr>
            <a:normAutofit/>
          </a:bodyPr>
          <a:lstStyle/>
          <a:p>
            <a:r>
              <a:rPr lang="en-US" dirty="0" smtClean="0"/>
              <a:t>Sam </a:t>
            </a:r>
            <a:r>
              <a:rPr lang="en-US" dirty="0" err="1" smtClean="0"/>
              <a:t>Pourcyrous</a:t>
            </a:r>
            <a:endParaRPr lang="en-US" dirty="0" smtClean="0"/>
          </a:p>
          <a:p>
            <a:r>
              <a:rPr lang="en-US" dirty="0" err="1" smtClean="0"/>
              <a:t>Zubair</a:t>
            </a:r>
            <a:r>
              <a:rPr lang="en-US" dirty="0" smtClean="0"/>
              <a:t> </a:t>
            </a:r>
            <a:r>
              <a:rPr lang="en-US" dirty="0" err="1" smtClean="0"/>
              <a:t>Baig</a:t>
            </a:r>
            <a:endParaRPr lang="en-US" dirty="0"/>
          </a:p>
        </p:txBody>
      </p:sp>
    </p:spTree>
    <p:extLst>
      <p:ext uri="{BB962C8B-B14F-4D97-AF65-F5344CB8AC3E}">
        <p14:creationId xmlns:p14="http://schemas.microsoft.com/office/powerpoint/2010/main" val="2477004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104167" y="2237198"/>
            <a:ext cx="10018713" cy="1752599"/>
          </a:xfrm>
        </p:spPr>
        <p:txBody>
          <a:bodyPr/>
          <a:lstStyle/>
          <a:p>
            <a:r>
              <a:rPr lang="en-US" dirty="0" smtClean="0"/>
              <a:t>DNS Spoofing Demo</a:t>
            </a:r>
            <a:endParaRPr lang="en-US" dirty="0"/>
          </a:p>
        </p:txBody>
      </p:sp>
    </p:spTree>
    <p:extLst>
      <p:ext uri="{BB962C8B-B14F-4D97-AF65-F5344CB8AC3E}">
        <p14:creationId xmlns:p14="http://schemas.microsoft.com/office/powerpoint/2010/main" val="17127265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53" r="187"/>
          <a:stretch/>
        </p:blipFill>
        <p:spPr>
          <a:xfrm>
            <a:off x="838200" y="365125"/>
            <a:ext cx="10512000" cy="6572250"/>
          </a:xfrm>
          <a:prstGeom prst="rect">
            <a:avLst/>
          </a:prstGeom>
        </p:spPr>
      </p:pic>
    </p:spTree>
    <p:extLst>
      <p:ext uri="{BB962C8B-B14F-4D97-AF65-F5344CB8AC3E}">
        <p14:creationId xmlns:p14="http://schemas.microsoft.com/office/powerpoint/2010/main" val="10042697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365125"/>
            <a:ext cx="10515600" cy="6572250"/>
          </a:xfrm>
          <a:prstGeom prst="rect">
            <a:avLst/>
          </a:prstGeom>
        </p:spPr>
      </p:pic>
    </p:spTree>
    <p:extLst>
      <p:ext uri="{BB962C8B-B14F-4D97-AF65-F5344CB8AC3E}">
        <p14:creationId xmlns:p14="http://schemas.microsoft.com/office/powerpoint/2010/main" val="798887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365125"/>
            <a:ext cx="10515600" cy="6572250"/>
          </a:xfrm>
          <a:prstGeom prst="rect">
            <a:avLst/>
          </a:prstGeom>
        </p:spPr>
      </p:pic>
    </p:spTree>
    <p:extLst>
      <p:ext uri="{BB962C8B-B14F-4D97-AF65-F5344CB8AC3E}">
        <p14:creationId xmlns:p14="http://schemas.microsoft.com/office/powerpoint/2010/main" val="5136981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365125"/>
            <a:ext cx="10515600" cy="6572250"/>
          </a:xfrm>
          <a:prstGeom prst="rect">
            <a:avLst/>
          </a:prstGeom>
        </p:spPr>
      </p:pic>
    </p:spTree>
    <p:extLst>
      <p:ext uri="{BB962C8B-B14F-4D97-AF65-F5344CB8AC3E}">
        <p14:creationId xmlns:p14="http://schemas.microsoft.com/office/powerpoint/2010/main" val="84121839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365125"/>
            <a:ext cx="10515600" cy="6572250"/>
          </a:xfrm>
          <a:prstGeom prst="rect">
            <a:avLst/>
          </a:prstGeom>
        </p:spPr>
      </p:pic>
    </p:spTree>
    <p:extLst>
      <p:ext uri="{BB962C8B-B14F-4D97-AF65-F5344CB8AC3E}">
        <p14:creationId xmlns:p14="http://schemas.microsoft.com/office/powerpoint/2010/main" val="14726325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365125"/>
            <a:ext cx="10515600" cy="6572250"/>
          </a:xfrm>
          <a:prstGeom prst="rect">
            <a:avLst/>
          </a:prstGeom>
        </p:spPr>
      </p:pic>
    </p:spTree>
    <p:extLst>
      <p:ext uri="{BB962C8B-B14F-4D97-AF65-F5344CB8AC3E}">
        <p14:creationId xmlns:p14="http://schemas.microsoft.com/office/powerpoint/2010/main" val="7858832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365125"/>
            <a:ext cx="10515600" cy="6572250"/>
          </a:xfrm>
          <a:prstGeom prst="rect">
            <a:avLst/>
          </a:prstGeom>
        </p:spPr>
      </p:pic>
    </p:spTree>
    <p:extLst>
      <p:ext uri="{BB962C8B-B14F-4D97-AF65-F5344CB8AC3E}">
        <p14:creationId xmlns:p14="http://schemas.microsoft.com/office/powerpoint/2010/main" val="131498394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365125"/>
            <a:ext cx="10515600" cy="6572250"/>
          </a:xfrm>
          <a:prstGeom prst="rect">
            <a:avLst/>
          </a:prstGeom>
        </p:spPr>
      </p:pic>
    </p:spTree>
    <p:extLst>
      <p:ext uri="{BB962C8B-B14F-4D97-AF65-F5344CB8AC3E}">
        <p14:creationId xmlns:p14="http://schemas.microsoft.com/office/powerpoint/2010/main" val="118096914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365125"/>
            <a:ext cx="10515600" cy="6572250"/>
          </a:xfrm>
          <a:prstGeom prst="rect">
            <a:avLst/>
          </a:prstGeom>
        </p:spPr>
      </p:pic>
    </p:spTree>
    <p:extLst>
      <p:ext uri="{BB962C8B-B14F-4D97-AF65-F5344CB8AC3E}">
        <p14:creationId xmlns:p14="http://schemas.microsoft.com/office/powerpoint/2010/main" val="150455444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DNS?</a:t>
            </a:r>
            <a:endParaRPr lang="en-US" dirty="0"/>
          </a:p>
        </p:txBody>
      </p:sp>
      <p:sp>
        <p:nvSpPr>
          <p:cNvPr id="3" name="Content Placeholder 2"/>
          <p:cNvSpPr>
            <a:spLocks noGrp="1"/>
          </p:cNvSpPr>
          <p:nvPr>
            <p:ph idx="1"/>
          </p:nvPr>
        </p:nvSpPr>
        <p:spPr/>
        <p:txBody>
          <a:bodyPr/>
          <a:lstStyle/>
          <a:p>
            <a:r>
              <a:rPr lang="en-US" dirty="0" smtClean="0"/>
              <a:t>Is a hierarchal distributed system for computers or any resource connected to the internet to find other computers or services</a:t>
            </a:r>
          </a:p>
          <a:p>
            <a:r>
              <a:rPr lang="en-US" dirty="0"/>
              <a:t>It maps </a:t>
            </a:r>
            <a:r>
              <a:rPr lang="en-US" dirty="0" smtClean="0"/>
              <a:t>domain </a:t>
            </a:r>
            <a:r>
              <a:rPr lang="en-US" dirty="0"/>
              <a:t>names to their IP </a:t>
            </a:r>
            <a:r>
              <a:rPr lang="en-US" dirty="0" smtClean="0"/>
              <a:t>addresses</a:t>
            </a:r>
            <a:endParaRPr lang="en-US" dirty="0"/>
          </a:p>
        </p:txBody>
      </p:sp>
    </p:spTree>
    <p:extLst>
      <p:ext uri="{BB962C8B-B14F-4D97-AF65-F5344CB8AC3E}">
        <p14:creationId xmlns:p14="http://schemas.microsoft.com/office/powerpoint/2010/main" val="180650210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365125"/>
            <a:ext cx="10515600" cy="6572250"/>
          </a:xfrm>
          <a:prstGeom prst="rect">
            <a:avLst/>
          </a:prstGeom>
        </p:spPr>
      </p:pic>
    </p:spTree>
    <p:extLst>
      <p:ext uri="{BB962C8B-B14F-4D97-AF65-F5344CB8AC3E}">
        <p14:creationId xmlns:p14="http://schemas.microsoft.com/office/powerpoint/2010/main" val="42654646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365125"/>
            <a:ext cx="10515600" cy="6572250"/>
          </a:xfrm>
          <a:prstGeom prst="rect">
            <a:avLst/>
          </a:prstGeom>
        </p:spPr>
      </p:pic>
    </p:spTree>
    <p:extLst>
      <p:ext uri="{BB962C8B-B14F-4D97-AF65-F5344CB8AC3E}">
        <p14:creationId xmlns:p14="http://schemas.microsoft.com/office/powerpoint/2010/main" val="66597314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365125"/>
            <a:ext cx="10515600" cy="6572250"/>
          </a:xfrm>
          <a:prstGeom prst="rect">
            <a:avLst/>
          </a:prstGeom>
        </p:spPr>
      </p:pic>
    </p:spTree>
    <p:extLst>
      <p:ext uri="{BB962C8B-B14F-4D97-AF65-F5344CB8AC3E}">
        <p14:creationId xmlns:p14="http://schemas.microsoft.com/office/powerpoint/2010/main" val="32593027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365125"/>
            <a:ext cx="10515600" cy="6572250"/>
          </a:xfrm>
          <a:prstGeom prst="rect">
            <a:avLst/>
          </a:prstGeom>
        </p:spPr>
      </p:pic>
    </p:spTree>
    <p:extLst>
      <p:ext uri="{BB962C8B-B14F-4D97-AF65-F5344CB8AC3E}">
        <p14:creationId xmlns:p14="http://schemas.microsoft.com/office/powerpoint/2010/main" val="182678165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365125"/>
            <a:ext cx="10515600" cy="6572250"/>
          </a:xfrm>
          <a:prstGeom prst="rect">
            <a:avLst/>
          </a:prstGeom>
        </p:spPr>
      </p:pic>
    </p:spTree>
    <p:extLst>
      <p:ext uri="{BB962C8B-B14F-4D97-AF65-F5344CB8AC3E}">
        <p14:creationId xmlns:p14="http://schemas.microsoft.com/office/powerpoint/2010/main" val="14555761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365125"/>
            <a:ext cx="10515600" cy="6572250"/>
          </a:xfrm>
          <a:prstGeom prst="rect">
            <a:avLst/>
          </a:prstGeom>
        </p:spPr>
      </p:pic>
    </p:spTree>
    <p:extLst>
      <p:ext uri="{BB962C8B-B14F-4D97-AF65-F5344CB8AC3E}">
        <p14:creationId xmlns:p14="http://schemas.microsoft.com/office/powerpoint/2010/main" val="40302860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365125"/>
            <a:ext cx="10515600" cy="6572250"/>
          </a:xfrm>
          <a:prstGeom prst="rect">
            <a:avLst/>
          </a:prstGeom>
        </p:spPr>
      </p:pic>
    </p:spTree>
    <p:extLst>
      <p:ext uri="{BB962C8B-B14F-4D97-AF65-F5344CB8AC3E}">
        <p14:creationId xmlns:p14="http://schemas.microsoft.com/office/powerpoint/2010/main" val="53825756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365125"/>
            <a:ext cx="10515600" cy="6572250"/>
          </a:xfrm>
          <a:prstGeom prst="rect">
            <a:avLst/>
          </a:prstGeom>
        </p:spPr>
      </p:pic>
    </p:spTree>
    <p:extLst>
      <p:ext uri="{BB962C8B-B14F-4D97-AF65-F5344CB8AC3E}">
        <p14:creationId xmlns:p14="http://schemas.microsoft.com/office/powerpoint/2010/main" val="129372337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365125"/>
            <a:ext cx="10515600" cy="6572250"/>
          </a:xfrm>
          <a:prstGeom prst="rect">
            <a:avLst/>
          </a:prstGeom>
        </p:spPr>
      </p:pic>
    </p:spTree>
    <p:extLst>
      <p:ext uri="{BB962C8B-B14F-4D97-AF65-F5344CB8AC3E}">
        <p14:creationId xmlns:p14="http://schemas.microsoft.com/office/powerpoint/2010/main" val="33675371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5400" y="1447800"/>
            <a:ext cx="7048500" cy="3962400"/>
          </a:xfrm>
          <a:prstGeom prst="rect">
            <a:avLst/>
          </a:prstGeom>
        </p:spPr>
      </p:pic>
    </p:spTree>
    <p:extLst>
      <p:ext uri="{BB962C8B-B14F-4D97-AF65-F5344CB8AC3E}">
        <p14:creationId xmlns:p14="http://schemas.microsoft.com/office/powerpoint/2010/main" val="16571806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DNS Namespace</a:t>
            </a:r>
            <a:endParaRPr lang="en-US" dirty="0"/>
          </a:p>
        </p:txBody>
      </p:sp>
      <p:pic>
        <p:nvPicPr>
          <p:cNvPr id="7" name="Content Placeholder 6"/>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484313" y="2852410"/>
            <a:ext cx="4894262" cy="2753380"/>
          </a:xfrm>
        </p:spPr>
      </p:pic>
      <p:pic>
        <p:nvPicPr>
          <p:cNvPr id="8" name="Content Placeholder 7"/>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607175" y="2849100"/>
            <a:ext cx="4895850" cy="2759999"/>
          </a:xfrm>
        </p:spPr>
      </p:pic>
    </p:spTree>
    <p:extLst>
      <p:ext uri="{BB962C8B-B14F-4D97-AF65-F5344CB8AC3E}">
        <p14:creationId xmlns:p14="http://schemas.microsoft.com/office/powerpoint/2010/main" val="115925836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584200"/>
            <a:ext cx="11125200" cy="5689600"/>
          </a:xfrm>
          <a:prstGeom prst="rect">
            <a:avLst/>
          </a:prstGeom>
        </p:spPr>
      </p:pic>
    </p:spTree>
    <p:extLst>
      <p:ext uri="{BB962C8B-B14F-4D97-AF65-F5344CB8AC3E}">
        <p14:creationId xmlns:p14="http://schemas.microsoft.com/office/powerpoint/2010/main" val="78486716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365125"/>
            <a:ext cx="10515600" cy="7625767"/>
          </a:xfrm>
          <a:prstGeom prst="rect">
            <a:avLst/>
          </a:prstGeom>
        </p:spPr>
      </p:pic>
    </p:spTree>
    <p:extLst>
      <p:ext uri="{BB962C8B-B14F-4D97-AF65-F5344CB8AC3E}">
        <p14:creationId xmlns:p14="http://schemas.microsoft.com/office/powerpoint/2010/main" val="92204708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365125"/>
            <a:ext cx="10515600" cy="6572250"/>
          </a:xfrm>
          <a:prstGeom prst="rect">
            <a:avLst/>
          </a:prstGeom>
        </p:spPr>
      </p:pic>
    </p:spTree>
    <p:extLst>
      <p:ext uri="{BB962C8B-B14F-4D97-AF65-F5344CB8AC3E}">
        <p14:creationId xmlns:p14="http://schemas.microsoft.com/office/powerpoint/2010/main" val="120027816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365125"/>
            <a:ext cx="10515600" cy="6572250"/>
          </a:xfrm>
          <a:prstGeom prst="rect">
            <a:avLst/>
          </a:prstGeom>
        </p:spPr>
      </p:pic>
    </p:spTree>
    <p:extLst>
      <p:ext uri="{BB962C8B-B14F-4D97-AF65-F5344CB8AC3E}">
        <p14:creationId xmlns:p14="http://schemas.microsoft.com/office/powerpoint/2010/main" val="176113884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365125"/>
            <a:ext cx="10515600" cy="6572250"/>
          </a:xfrm>
          <a:prstGeom prst="rect">
            <a:avLst/>
          </a:prstGeom>
        </p:spPr>
      </p:pic>
    </p:spTree>
    <p:extLst>
      <p:ext uri="{BB962C8B-B14F-4D97-AF65-F5344CB8AC3E}">
        <p14:creationId xmlns:p14="http://schemas.microsoft.com/office/powerpoint/2010/main" val="69352854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365125"/>
            <a:ext cx="10515600" cy="6572250"/>
          </a:xfrm>
          <a:prstGeom prst="rect">
            <a:avLst/>
          </a:prstGeom>
        </p:spPr>
      </p:pic>
    </p:spTree>
    <p:extLst>
      <p:ext uri="{BB962C8B-B14F-4D97-AF65-F5344CB8AC3E}">
        <p14:creationId xmlns:p14="http://schemas.microsoft.com/office/powerpoint/2010/main" val="174045312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365125"/>
            <a:ext cx="10515600" cy="6572250"/>
          </a:xfrm>
          <a:prstGeom prst="rect">
            <a:avLst/>
          </a:prstGeom>
        </p:spPr>
      </p:pic>
    </p:spTree>
    <p:extLst>
      <p:ext uri="{BB962C8B-B14F-4D97-AF65-F5344CB8AC3E}">
        <p14:creationId xmlns:p14="http://schemas.microsoft.com/office/powerpoint/2010/main" val="92091608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365125"/>
            <a:ext cx="10515600" cy="6572250"/>
          </a:xfrm>
          <a:prstGeom prst="rect">
            <a:avLst/>
          </a:prstGeom>
        </p:spPr>
      </p:pic>
    </p:spTree>
    <p:extLst>
      <p:ext uri="{BB962C8B-B14F-4D97-AF65-F5344CB8AC3E}">
        <p14:creationId xmlns:p14="http://schemas.microsoft.com/office/powerpoint/2010/main" val="60339445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365125"/>
            <a:ext cx="10515600" cy="6572250"/>
          </a:xfrm>
          <a:prstGeom prst="rect">
            <a:avLst/>
          </a:prstGeom>
        </p:spPr>
      </p:pic>
    </p:spTree>
    <p:extLst>
      <p:ext uri="{BB962C8B-B14F-4D97-AF65-F5344CB8AC3E}">
        <p14:creationId xmlns:p14="http://schemas.microsoft.com/office/powerpoint/2010/main" val="83285766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365125"/>
            <a:ext cx="10515600" cy="6572250"/>
          </a:xfrm>
          <a:prstGeom prst="rect">
            <a:avLst/>
          </a:prstGeom>
        </p:spPr>
      </p:pic>
    </p:spTree>
    <p:extLst>
      <p:ext uri="{BB962C8B-B14F-4D97-AF65-F5344CB8AC3E}">
        <p14:creationId xmlns:p14="http://schemas.microsoft.com/office/powerpoint/2010/main" val="5403645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345084" y="512613"/>
            <a:ext cx="5479314" cy="5544804"/>
          </a:xfrm>
        </p:spPr>
      </p:pic>
    </p:spTree>
    <p:extLst>
      <p:ext uri="{BB962C8B-B14F-4D97-AF65-F5344CB8AC3E}">
        <p14:creationId xmlns:p14="http://schemas.microsoft.com/office/powerpoint/2010/main" val="181128096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365125"/>
            <a:ext cx="10515600" cy="6572250"/>
          </a:xfrm>
          <a:prstGeom prst="rect">
            <a:avLst/>
          </a:prstGeom>
        </p:spPr>
      </p:pic>
    </p:spTree>
    <p:extLst>
      <p:ext uri="{BB962C8B-B14F-4D97-AF65-F5344CB8AC3E}">
        <p14:creationId xmlns:p14="http://schemas.microsoft.com/office/powerpoint/2010/main" val="19795960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365125"/>
            <a:ext cx="10515600" cy="7625767"/>
          </a:xfrm>
          <a:prstGeom prst="rect">
            <a:avLst/>
          </a:prstGeom>
        </p:spPr>
      </p:pic>
    </p:spTree>
    <p:extLst>
      <p:ext uri="{BB962C8B-B14F-4D97-AF65-F5344CB8AC3E}">
        <p14:creationId xmlns:p14="http://schemas.microsoft.com/office/powerpoint/2010/main" val="65482799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365125"/>
            <a:ext cx="10515600" cy="9725266"/>
          </a:xfrm>
          <a:prstGeom prst="rect">
            <a:avLst/>
          </a:prstGeom>
        </p:spPr>
      </p:pic>
    </p:spTree>
    <p:extLst>
      <p:ext uri="{BB962C8B-B14F-4D97-AF65-F5344CB8AC3E}">
        <p14:creationId xmlns:p14="http://schemas.microsoft.com/office/powerpoint/2010/main" val="198793835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365125"/>
            <a:ext cx="10515600" cy="7625767"/>
          </a:xfrm>
          <a:prstGeom prst="rect">
            <a:avLst/>
          </a:prstGeom>
        </p:spPr>
      </p:pic>
    </p:spTree>
    <p:extLst>
      <p:ext uri="{BB962C8B-B14F-4D97-AF65-F5344CB8AC3E}">
        <p14:creationId xmlns:p14="http://schemas.microsoft.com/office/powerpoint/2010/main" val="72928523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365125"/>
            <a:ext cx="10515600" cy="7625767"/>
          </a:xfrm>
          <a:prstGeom prst="rect">
            <a:avLst/>
          </a:prstGeom>
        </p:spPr>
      </p:pic>
    </p:spTree>
    <p:extLst>
      <p:ext uri="{BB962C8B-B14F-4D97-AF65-F5344CB8AC3E}">
        <p14:creationId xmlns:p14="http://schemas.microsoft.com/office/powerpoint/2010/main" val="140770398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Impact of DNS Spoofing</a:t>
            </a:r>
            <a:endParaRPr lang="en-US" dirty="0"/>
          </a:p>
        </p:txBody>
      </p:sp>
      <p:sp>
        <p:nvSpPr>
          <p:cNvPr id="8" name="Content Placeholder 7"/>
          <p:cNvSpPr>
            <a:spLocks noGrp="1"/>
          </p:cNvSpPr>
          <p:nvPr>
            <p:ph idx="1"/>
          </p:nvPr>
        </p:nvSpPr>
        <p:spPr/>
        <p:txBody>
          <a:bodyPr>
            <a:normAutofit lnSpcReduction="10000"/>
          </a:bodyPr>
          <a:lstStyle/>
          <a:p>
            <a:pPr marL="171450" indent="-171450">
              <a:buFontTx/>
              <a:buChar char="-"/>
            </a:pPr>
            <a:r>
              <a:rPr lang="en-US" dirty="0"/>
              <a:t>DNSSEC still doesn’t protect from </a:t>
            </a:r>
            <a:r>
              <a:rPr lang="en-US" dirty="0" err="1"/>
              <a:t>DDoS</a:t>
            </a:r>
            <a:endParaRPr lang="en-US" dirty="0"/>
          </a:p>
          <a:p>
            <a:pPr marL="171450" indent="-171450">
              <a:buFontTx/>
              <a:buChar char="-"/>
            </a:pPr>
            <a:r>
              <a:rPr lang="en-US" dirty="0"/>
              <a:t>Attack can be long running without being noticed</a:t>
            </a:r>
          </a:p>
          <a:p>
            <a:pPr marL="171450" indent="-171450">
              <a:buFontTx/>
              <a:buChar char="-"/>
            </a:pPr>
            <a:r>
              <a:rPr lang="en-US" dirty="0"/>
              <a:t>Usernames and passwords</a:t>
            </a:r>
          </a:p>
          <a:p>
            <a:pPr marL="171450" indent="-171450">
              <a:buFontTx/>
              <a:buChar char="-"/>
            </a:pPr>
            <a:r>
              <a:rPr lang="en-US" dirty="0"/>
              <a:t>Theft of intellectual property if secure emails are sent to unauthorized mail servers</a:t>
            </a:r>
          </a:p>
          <a:p>
            <a:pPr marL="171450" indent="-171450">
              <a:buFontTx/>
              <a:buChar char="-"/>
            </a:pPr>
            <a:r>
              <a:rPr lang="en-US" dirty="0"/>
              <a:t>If DNS cache poisoning is successful, the above effects can be multiplied for all users who rely on that DNS server. </a:t>
            </a:r>
          </a:p>
          <a:p>
            <a:endParaRPr lang="en-US" dirty="0"/>
          </a:p>
        </p:txBody>
      </p:sp>
    </p:spTree>
    <p:extLst>
      <p:ext uri="{BB962C8B-B14F-4D97-AF65-F5344CB8AC3E}">
        <p14:creationId xmlns:p14="http://schemas.microsoft.com/office/powerpoint/2010/main" val="126664298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Detection of DNS Spoofing</a:t>
            </a:r>
            <a:endParaRPr lang="en-US" dirty="0"/>
          </a:p>
        </p:txBody>
      </p:sp>
      <p:sp>
        <p:nvSpPr>
          <p:cNvPr id="3" name="Content Placeholder 2"/>
          <p:cNvSpPr>
            <a:spLocks noGrp="1"/>
          </p:cNvSpPr>
          <p:nvPr>
            <p:ph idx="1"/>
          </p:nvPr>
        </p:nvSpPr>
        <p:spPr>
          <a:xfrm>
            <a:off x="1484310" y="1104898"/>
            <a:ext cx="10018713" cy="3124201"/>
          </a:xfrm>
        </p:spPr>
        <p:txBody>
          <a:bodyPr/>
          <a:lstStyle/>
          <a:p>
            <a:r>
              <a:rPr lang="en-US" dirty="0" smtClean="0"/>
              <a:t>Chrome shows HTTP Strict Transport Security HSTS</a:t>
            </a:r>
          </a:p>
          <a:p>
            <a:r>
              <a:rPr lang="en-US" dirty="0" smtClean="0"/>
              <a:t>Certificates</a:t>
            </a:r>
            <a:endParaRPr lang="en-US" dirty="0"/>
          </a:p>
        </p:txBody>
      </p:sp>
    </p:spTree>
    <p:extLst>
      <p:ext uri="{BB962C8B-B14F-4D97-AF65-F5344CB8AC3E}">
        <p14:creationId xmlns:p14="http://schemas.microsoft.com/office/powerpoint/2010/main" val="113980175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do we need DNS?</a:t>
            </a:r>
            <a:endParaRPr lang="en-US" dirty="0"/>
          </a:p>
        </p:txBody>
      </p:sp>
      <p:sp>
        <p:nvSpPr>
          <p:cNvPr id="3" name="Content Placeholder 2"/>
          <p:cNvSpPr>
            <a:spLocks noGrp="1"/>
          </p:cNvSpPr>
          <p:nvPr>
            <p:ph idx="1"/>
          </p:nvPr>
        </p:nvSpPr>
        <p:spPr/>
        <p:txBody>
          <a:bodyPr/>
          <a:lstStyle/>
          <a:p>
            <a:r>
              <a:rPr lang="en-US" dirty="0" smtClean="0"/>
              <a:t>Makes administration much easier</a:t>
            </a:r>
          </a:p>
          <a:p>
            <a:r>
              <a:rPr lang="en-US" dirty="0"/>
              <a:t>It maps easy to remember domain names to their IP </a:t>
            </a:r>
            <a:r>
              <a:rPr lang="en-US" dirty="0" smtClean="0"/>
              <a:t>addresses</a:t>
            </a:r>
          </a:p>
          <a:p>
            <a:r>
              <a:rPr lang="en-US" dirty="0" smtClean="0"/>
              <a:t>You can have multiple computers with the same name because they are under other fully qualified domain names</a:t>
            </a:r>
          </a:p>
          <a:p>
            <a:endParaRPr lang="en-US" dirty="0"/>
          </a:p>
        </p:txBody>
      </p:sp>
    </p:spTree>
    <p:extLst>
      <p:ext uri="{BB962C8B-B14F-4D97-AF65-F5344CB8AC3E}">
        <p14:creationId xmlns:p14="http://schemas.microsoft.com/office/powerpoint/2010/main" val="10102698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smtClean="0"/>
              <a:t>DNS Hierarchy</a:t>
            </a:r>
            <a:endParaRPr lang="en-US" dirty="0"/>
          </a:p>
        </p:txBody>
      </p:sp>
      <p:sp>
        <p:nvSpPr>
          <p:cNvPr id="3" name="Text Placeholder 2"/>
          <p:cNvSpPr>
            <a:spLocks noGrp="1"/>
          </p:cNvSpPr>
          <p:nvPr>
            <p:ph type="body" idx="1"/>
          </p:nvPr>
        </p:nvSpPr>
        <p:spPr/>
        <p:txBody>
          <a:bodyPr/>
          <a:lstStyle/>
          <a:p>
            <a:r>
              <a:rPr lang="en-US" dirty="0" smtClean="0"/>
              <a:t>DNS Levels</a:t>
            </a:r>
            <a:endParaRPr lang="en-US" dirty="0"/>
          </a:p>
        </p:txBody>
      </p:sp>
      <p:sp>
        <p:nvSpPr>
          <p:cNvPr id="15" name="Content Placeholder 14"/>
          <p:cNvSpPr>
            <a:spLocks noGrp="1"/>
          </p:cNvSpPr>
          <p:nvPr>
            <p:ph sz="half" idx="2"/>
          </p:nvPr>
        </p:nvSpPr>
        <p:spPr/>
        <p:txBody>
          <a:bodyPr/>
          <a:lstStyle/>
          <a:p>
            <a:r>
              <a:rPr lang="en-US" dirty="0" smtClean="0"/>
              <a:t>Host File</a:t>
            </a:r>
          </a:p>
          <a:p>
            <a:r>
              <a:rPr lang="en-US" dirty="0" smtClean="0"/>
              <a:t>Local DNS</a:t>
            </a:r>
          </a:p>
          <a:p>
            <a:r>
              <a:rPr lang="en-US" dirty="0" smtClean="0"/>
              <a:t>Public DNS</a:t>
            </a:r>
            <a:endParaRPr lang="en-US" dirty="0"/>
          </a:p>
        </p:txBody>
      </p:sp>
      <p:sp>
        <p:nvSpPr>
          <p:cNvPr id="4" name="Text Placeholder 3"/>
          <p:cNvSpPr>
            <a:spLocks noGrp="1"/>
          </p:cNvSpPr>
          <p:nvPr>
            <p:ph type="body" sz="quarter" idx="3"/>
          </p:nvPr>
        </p:nvSpPr>
        <p:spPr/>
        <p:txBody>
          <a:bodyPr/>
          <a:lstStyle/>
          <a:p>
            <a:r>
              <a:rPr lang="en-US" dirty="0" smtClean="0"/>
              <a:t>Mapping Example</a:t>
            </a:r>
            <a:endParaRPr lang="en-US" dirty="0"/>
          </a:p>
        </p:txBody>
      </p:sp>
      <p:sp>
        <p:nvSpPr>
          <p:cNvPr id="5" name="Content Placeholder 4"/>
          <p:cNvSpPr>
            <a:spLocks noGrp="1"/>
          </p:cNvSpPr>
          <p:nvPr>
            <p:ph sz="quarter" idx="4"/>
          </p:nvPr>
        </p:nvSpPr>
        <p:spPr/>
        <p:txBody>
          <a:bodyPr/>
          <a:lstStyle/>
          <a:p>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6475" y="3343804"/>
            <a:ext cx="4883060" cy="1429801"/>
          </a:xfrm>
          <a:prstGeom prst="rect">
            <a:avLst/>
          </a:prstGeom>
        </p:spPr>
      </p:pic>
    </p:spTree>
    <p:extLst>
      <p:ext uri="{BB962C8B-B14F-4D97-AF65-F5344CB8AC3E}">
        <p14:creationId xmlns:p14="http://schemas.microsoft.com/office/powerpoint/2010/main" val="162778603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104167" y="2237198"/>
            <a:ext cx="10018713" cy="1752599"/>
          </a:xfrm>
        </p:spPr>
        <p:txBody>
          <a:bodyPr/>
          <a:lstStyle/>
          <a:p>
            <a:r>
              <a:rPr lang="en-US" dirty="0" smtClean="0"/>
              <a:t>DNS Demo</a:t>
            </a:r>
            <a:endParaRPr lang="en-US" dirty="0"/>
          </a:p>
        </p:txBody>
      </p:sp>
    </p:spTree>
    <p:extLst>
      <p:ext uri="{BB962C8B-B14F-4D97-AF65-F5344CB8AC3E}">
        <p14:creationId xmlns:p14="http://schemas.microsoft.com/office/powerpoint/2010/main" val="9340439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8600" y="2006600"/>
            <a:ext cx="4102100" cy="2832100"/>
          </a:xfrm>
          <a:prstGeom prst="rect">
            <a:avLst/>
          </a:prstGeom>
        </p:spPr>
      </p:pic>
    </p:spTree>
    <p:extLst>
      <p:ext uri="{BB962C8B-B14F-4D97-AF65-F5344CB8AC3E}">
        <p14:creationId xmlns:p14="http://schemas.microsoft.com/office/powerpoint/2010/main" val="184166626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Vulnerabilities </a:t>
            </a:r>
            <a:r>
              <a:rPr lang="en-US" dirty="0" smtClean="0">
                <a:sym typeface="Wingdings"/>
              </a:rPr>
              <a:t></a:t>
            </a:r>
            <a:r>
              <a:rPr lang="en-US" dirty="0" smtClean="0"/>
              <a:t> Exploits in DNS</a:t>
            </a:r>
            <a:endParaRPr lang="en-US" dirty="0"/>
          </a:p>
        </p:txBody>
      </p:sp>
      <p:sp>
        <p:nvSpPr>
          <p:cNvPr id="3" name="Content Placeholder 2"/>
          <p:cNvSpPr>
            <a:spLocks noGrp="1"/>
          </p:cNvSpPr>
          <p:nvPr>
            <p:ph idx="1"/>
          </p:nvPr>
        </p:nvSpPr>
        <p:spPr>
          <a:xfrm>
            <a:off x="1484311" y="1763511"/>
            <a:ext cx="10128364" cy="3801453"/>
          </a:xfrm>
          <a:prstGeom prst="rightArrow">
            <a:avLst>
              <a:gd name="adj1" fmla="val 50000"/>
              <a:gd name="adj2" fmla="val 82686"/>
            </a:avLst>
          </a:prstGeom>
        </p:spPr>
        <p:txBody>
          <a:bodyPr>
            <a:normAutofit fontScale="85000" lnSpcReduction="20000"/>
          </a:bodyPr>
          <a:lstStyle/>
          <a:p>
            <a:r>
              <a:rPr lang="en-US" dirty="0" smtClean="0"/>
              <a:t>No verification of data received from DNS </a:t>
            </a:r>
            <a:r>
              <a:rPr lang="en-US" dirty="0" smtClean="0">
                <a:sym typeface="Wingdings"/>
              </a:rPr>
              <a:t> Man-in-the-middle attacks</a:t>
            </a:r>
            <a:r>
              <a:rPr lang="en-US" dirty="0" smtClean="0"/>
              <a:t>  </a:t>
            </a:r>
          </a:p>
          <a:p>
            <a:r>
              <a:rPr lang="en-US" dirty="0" smtClean="0"/>
              <a:t>Response from DNS Server in unencrypted UDP packet </a:t>
            </a:r>
            <a:r>
              <a:rPr lang="en-US" dirty="0" smtClean="0">
                <a:sym typeface="Wingdings"/>
              </a:rPr>
              <a:t> Packet Sniffing</a:t>
            </a:r>
            <a:endParaRPr lang="en-US" dirty="0" smtClean="0"/>
          </a:p>
          <a:p>
            <a:r>
              <a:rPr lang="en-US" dirty="0" smtClean="0"/>
              <a:t>Caching vulnerabilities related to resource records (RR) </a:t>
            </a:r>
            <a:r>
              <a:rPr lang="en-US" dirty="0" smtClean="0">
                <a:sym typeface="Wingdings"/>
              </a:rPr>
              <a:t> Cache Poisoning</a:t>
            </a:r>
          </a:p>
          <a:p>
            <a:r>
              <a:rPr lang="en-US" dirty="0" smtClean="0">
                <a:sym typeface="Wingdings"/>
              </a:rPr>
              <a:t>Dynamic Host Configuration Protocol (DHCP)  </a:t>
            </a:r>
            <a:r>
              <a:rPr lang="en-US" dirty="0" err="1" smtClean="0">
                <a:sym typeface="Wingdings"/>
              </a:rPr>
              <a:t>DDoS</a:t>
            </a:r>
            <a:endParaRPr lang="en-US" dirty="0" smtClean="0">
              <a:sym typeface="Wingdings"/>
            </a:endParaRPr>
          </a:p>
          <a:p>
            <a:r>
              <a:rPr lang="en-US" dirty="0" smtClean="0"/>
              <a:t>Usage style </a:t>
            </a:r>
            <a:r>
              <a:rPr lang="en-US" dirty="0" smtClean="0">
                <a:sym typeface="Wingdings"/>
              </a:rPr>
              <a:t> </a:t>
            </a:r>
            <a:r>
              <a:rPr lang="en-US" dirty="0" err="1" smtClean="0">
                <a:sym typeface="Wingdings"/>
              </a:rPr>
              <a:t>DDoS</a:t>
            </a:r>
            <a:endParaRPr lang="en-US" dirty="0"/>
          </a:p>
        </p:txBody>
      </p:sp>
    </p:spTree>
    <p:extLst>
      <p:ext uri="{BB962C8B-B14F-4D97-AF65-F5344CB8AC3E}">
        <p14:creationId xmlns:p14="http://schemas.microsoft.com/office/powerpoint/2010/main" val="35545653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2.xml><?xml version="1.0" encoding="utf-8"?>
<a:theme xmlns:a="http://schemas.openxmlformats.org/drawingml/2006/main" name="Theme1">
  <a:themeElements>
    <a:clrScheme name="Parallax">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Theme1" id="{8CFE4EC2-25EF-E54D-AA1D-519DE39EE2D3}" vid="{3E0CD2CB-9BFF-B44B-9B94-B9A0FC376BD7}"/>
    </a:ext>
  </a:extLst>
</a:theme>
</file>

<file path=ppt/theme/theme3.xml><?xml version="1.0" encoding="utf-8"?>
<a:theme xmlns:a="http://schemas.openxmlformats.org/drawingml/2006/main" name="Retrospect">
  <a:themeElements>
    <a:clrScheme name="Retrospect">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E3DA18C2-75F1-4980-A5F0-165F6F71DE6D}"/>
    </a:ext>
  </a:extLst>
</a:theme>
</file>

<file path=ppt/theme/theme4.xml><?xml version="1.0" encoding="utf-8"?>
<a:theme xmlns:a="http://schemas.openxmlformats.org/drawingml/2006/main" name="1_Theme1">
  <a:themeElements>
    <a:clrScheme name="Parallax">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Theme1" id="{8CFE4EC2-25EF-E54D-AA1D-519DE39EE2D3}" vid="{3E0CD2CB-9BFF-B44B-9B94-B9A0FC376BD7}"/>
    </a:ext>
  </a:extLst>
</a:theme>
</file>

<file path=ppt/theme/theme5.xml><?xml version="1.0" encoding="utf-8"?>
<a:theme xmlns:a="http://schemas.openxmlformats.org/drawingml/2006/main" name="1_Retrospect">
  <a:themeElements>
    <a:clrScheme name="Retrospect">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E3DA18C2-75F1-4980-A5F0-165F6F71DE6D}"/>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Crop</Template>
  <TotalTime>370</TotalTime>
  <Words>1579</Words>
  <Application>Microsoft Macintosh PowerPoint</Application>
  <PresentationFormat>Widescreen</PresentationFormat>
  <Paragraphs>102</Paragraphs>
  <Slides>46</Slides>
  <Notes>15</Notes>
  <HiddenSlides>0</HiddenSlides>
  <MMClips>0</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46</vt:i4>
      </vt:variant>
    </vt:vector>
  </HeadingPairs>
  <TitlesOfParts>
    <vt:vector size="56" baseType="lpstr">
      <vt:lpstr>Calibri</vt:lpstr>
      <vt:lpstr>Calibri Light</vt:lpstr>
      <vt:lpstr>Corbel</vt:lpstr>
      <vt:lpstr>Wingdings</vt:lpstr>
      <vt:lpstr>Arial</vt:lpstr>
      <vt:lpstr>Parallax</vt:lpstr>
      <vt:lpstr>Theme1</vt:lpstr>
      <vt:lpstr>Retrospect</vt:lpstr>
      <vt:lpstr>1_Theme1</vt:lpstr>
      <vt:lpstr>1_Retrospect</vt:lpstr>
      <vt:lpstr>DNS Spoofing</vt:lpstr>
      <vt:lpstr>What is DNS?</vt:lpstr>
      <vt:lpstr>DNS Namespace</vt:lpstr>
      <vt:lpstr>PowerPoint Presentation</vt:lpstr>
      <vt:lpstr>Why do we need DNS?</vt:lpstr>
      <vt:lpstr>DNS Hierarchy</vt:lpstr>
      <vt:lpstr>DNS Demo</vt:lpstr>
      <vt:lpstr>PowerPoint Presentation</vt:lpstr>
      <vt:lpstr>Vulnerabilities  Exploits in DNS</vt:lpstr>
      <vt:lpstr>DNS Spoofing Demo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Impact of DNS Spoofing</vt:lpstr>
      <vt:lpstr>Detection of DNS Spoofing</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DNS Spoofing</dc:title>
  <dc:creator>Sam Pourcyrous</dc:creator>
  <cp:lastModifiedBy>Sam Pourcyrous</cp:lastModifiedBy>
  <cp:revision>100</cp:revision>
  <dcterms:created xsi:type="dcterms:W3CDTF">2016-01-13T05:45:00Z</dcterms:created>
  <dcterms:modified xsi:type="dcterms:W3CDTF">2016-01-13T12:10:20Z</dcterms:modified>
</cp:coreProperties>
</file>